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7"/>
  </p:sldMasterIdLst>
  <p:notesMasterIdLst>
    <p:notesMasterId r:id="rId39"/>
  </p:notesMasterIdLst>
  <p:handoutMasterIdLst>
    <p:handoutMasterId r:id="rId40"/>
  </p:handoutMasterIdLst>
  <p:sldIdLst>
    <p:sldId id="347" r:id="rId8"/>
    <p:sldId id="339" r:id="rId9"/>
    <p:sldId id="921" r:id="rId10"/>
    <p:sldId id="924" r:id="rId11"/>
    <p:sldId id="925" r:id="rId12"/>
    <p:sldId id="926" r:id="rId13"/>
    <p:sldId id="927" r:id="rId14"/>
    <p:sldId id="928" r:id="rId15"/>
    <p:sldId id="929" r:id="rId16"/>
    <p:sldId id="952" r:id="rId17"/>
    <p:sldId id="931" r:id="rId18"/>
    <p:sldId id="932" r:id="rId19"/>
    <p:sldId id="935" r:id="rId20"/>
    <p:sldId id="937" r:id="rId21"/>
    <p:sldId id="936" r:id="rId22"/>
    <p:sldId id="938" r:id="rId23"/>
    <p:sldId id="939" r:id="rId24"/>
    <p:sldId id="940" r:id="rId25"/>
    <p:sldId id="941" r:id="rId26"/>
    <p:sldId id="942" r:id="rId27"/>
    <p:sldId id="943" r:id="rId28"/>
    <p:sldId id="944" r:id="rId29"/>
    <p:sldId id="945" r:id="rId30"/>
    <p:sldId id="946" r:id="rId31"/>
    <p:sldId id="948" r:id="rId32"/>
    <p:sldId id="950" r:id="rId33"/>
    <p:sldId id="951" r:id="rId34"/>
    <p:sldId id="949" r:id="rId35"/>
    <p:sldId id="947" r:id="rId36"/>
    <p:sldId id="953" r:id="rId37"/>
    <p:sldId id="26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1" autoAdjust="0"/>
    <p:restoredTop sz="96224" autoAdjust="0"/>
  </p:normalViewPr>
  <p:slideViewPr>
    <p:cSldViewPr snapToGrid="0" showGuides="1">
      <p:cViewPr varScale="1">
        <p:scale>
          <a:sx n="160" d="100"/>
          <a:sy n="160" d="100"/>
        </p:scale>
        <p:origin x="256" y="100"/>
      </p:cViewPr>
      <p:guideLst>
        <p:guide pos="3840"/>
        <p:guide orient="horz" pos="2160"/>
      </p:guideLst>
    </p:cSldViewPr>
  </p:slideViewPr>
  <p:outlineViewPr>
    <p:cViewPr>
      <p:scale>
        <a:sx n="33" d="100"/>
        <a:sy n="33" d="100"/>
      </p:scale>
      <p:origin x="0" y="-15570"/>
    </p:cViewPr>
  </p:outlineViewPr>
  <p:notesTextViewPr>
    <p:cViewPr>
      <p:scale>
        <a:sx n="3" d="2"/>
        <a:sy n="3" d="2"/>
      </p:scale>
      <p:origin x="0" y="0"/>
    </p:cViewPr>
  </p:notesTextViewPr>
  <p:sorterViewPr>
    <p:cViewPr>
      <p:scale>
        <a:sx n="125" d="100"/>
        <a:sy n="125" d="100"/>
      </p:scale>
      <p:origin x="0" y="0"/>
    </p:cViewPr>
  </p:sorterViewPr>
  <p:notesViewPr>
    <p:cSldViewPr snapToGrid="0" showGuides="1">
      <p:cViewPr varScale="1">
        <p:scale>
          <a:sx n="121" d="100"/>
          <a:sy n="121" d="100"/>
        </p:scale>
        <p:origin x="4188" y="12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dirty="0"/>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t>7/11/2023</a:t>
            </a:fld>
            <a:endParaRPr lang="en-US" sz="1050" dirty="0"/>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dirty="0"/>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dirty="0">
                <a:solidFill>
                  <a:schemeClr val="accent2"/>
                </a:solidFill>
              </a:rPr>
              <a:t>Hand out</a:t>
            </a:r>
            <a:r>
              <a:rPr lang="en-US" sz="1050" dirty="0">
                <a:solidFill>
                  <a:schemeClr val="accent2"/>
                </a:solidFill>
              </a:rPr>
              <a:t> </a:t>
            </a:r>
            <a:fld id="{C92BABF8-1341-4DCB-864A-D83C08BEEAE4}" type="slidenum">
              <a:rPr lang="en-US" sz="1050" smtClean="0"/>
              <a:t>‹#›</a:t>
            </a:fld>
            <a:endParaRPr lang="en-US" sz="1050" dirty="0"/>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lvl1pPr>
          </a:lstStyle>
          <a:p>
            <a:endParaRPr lang="en-US" dirty="0"/>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lvl1pPr>
          </a:lstStyle>
          <a:p>
            <a:fld id="{76FBC1AF-E4C9-412F-9B6D-66CD520F95DB}" type="datetimeFigureOut">
              <a:rPr lang="en-US" smtClean="0"/>
              <a:pPr/>
              <a:t>7/11/2023</a:t>
            </a:fld>
            <a:endParaRPr lang="en-US" dirty="0"/>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 level</a:t>
            </a:r>
          </a:p>
          <a:p>
            <a:pPr lvl="8"/>
            <a:r>
              <a:rPr lang="en-US" dirty="0"/>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lvl1pPr>
          </a:lstStyle>
          <a:p>
            <a:endParaRPr lang="en-US" dirty="0"/>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dirty="0">
                <a:solidFill>
                  <a:schemeClr val="accent2"/>
                </a:solidFill>
              </a:rPr>
              <a:t>Notes</a:t>
            </a:r>
            <a:r>
              <a:rPr lang="en-US" dirty="0"/>
              <a:t> </a:t>
            </a:r>
            <a:fld id="{E76C657F-0E32-4130-ADDA-66B81138A76A}" type="slidenum">
              <a:rPr lang="en-US" smtClean="0"/>
              <a:pPr/>
              <a:t>‹#›</a:t>
            </a:fld>
            <a:endParaRPr lang="en-US" dirty="0"/>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xfrm>
            <a:off x="139700" y="768350"/>
            <a:ext cx="6821488" cy="3836988"/>
          </a:xfrm>
          <a:noFill/>
        </p:spPr>
      </p:sp>
      <p:sp>
        <p:nvSpPr>
          <p:cNvPr id="1914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698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de-DE">
                <a:latin typeface="Arial" pitchFamily="34" charset="0"/>
              </a:rPr>
              <a:t>Notizen </a:t>
            </a:r>
            <a:fld id="{AD141568-5488-4AC9-B82D-9F5CE1225E2A}" type="slidenum">
              <a:rPr lang="de-DE" smtClean="0">
                <a:latin typeface="Arial" pitchFamily="34" charset="0"/>
              </a:rPr>
              <a:pPr/>
              <a:t>25</a:t>
            </a:fld>
            <a:endParaRPr lang="de-DE" dirty="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30.emf"/><Relationship Id="rId2" Type="http://schemas.openxmlformats.org/officeDocument/2006/relationships/tags" Target="../tags/tag1.xml"/><Relationship Id="rId1" Type="http://schemas.openxmlformats.org/officeDocument/2006/relationships/customXml" Target="../../customXml/item3.x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3.xml"/></Relationships>
</file>

<file path=ppt/slideLayouts/_rels/slideLayout5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5.xml"/><Relationship Id="rId7"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customXml" Target="../../customXml/item4.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9" Type="http://schemas.openxmlformats.org/officeDocument/2006/relationships/image" Target="../media/image30.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A picture containing fireworks, star, table, sky&#10;&#10;Description automatically generated">
            <a:extLst>
              <a:ext uri="{FF2B5EF4-FFF2-40B4-BE49-F238E27FC236}">
                <a16:creationId xmlns:a16="http://schemas.microsoft.com/office/drawing/2014/main" id="{591CD5A4-BDEB-4734-8FA5-5C3B4A08A4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9" name="Siemens Logo">
            <a:extLst>
              <a:ext uri="{FF2B5EF4-FFF2-40B4-BE49-F238E27FC236}">
                <a16:creationId xmlns:a16="http://schemas.microsoft.com/office/drawing/2014/main" id="{46D369A7-07BD-4B91-9E53-807AAAF0C30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912665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9" name="Siemens Logo">
            <a:extLst>
              <a:ext uri="{FF2B5EF4-FFF2-40B4-BE49-F238E27FC236}">
                <a16:creationId xmlns:a16="http://schemas.microsoft.com/office/drawing/2014/main" id="{DC2D4109-C5C2-42BB-B5A0-2F6793388E2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4848920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9" name="Siemens Logo">
            <a:extLst>
              <a:ext uri="{FF2B5EF4-FFF2-40B4-BE49-F238E27FC236}">
                <a16:creationId xmlns:a16="http://schemas.microsoft.com/office/drawing/2014/main" id="{298AE3DB-A74B-4AD6-A37C-FBCFB647B93F}"/>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11906047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094236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5303777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8528242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icture Gradient 90° 48pt">
    <p:bg>
      <p:bgPr>
        <a:gradFill>
          <a:gsLst>
            <a:gs pos="33000">
              <a:schemeClr val="bg2"/>
            </a:gs>
            <a:gs pos="100000">
              <a:schemeClr val="accent1"/>
            </a:gs>
          </a:gsLst>
          <a:lin ang="0" scaled="0"/>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298325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icture Gradient 90° 40pt">
    <p:bg>
      <p:bgPr>
        <a:gradFill>
          <a:gsLst>
            <a:gs pos="33000">
              <a:schemeClr val="bg2"/>
            </a:gs>
            <a:gs pos="100000">
              <a:schemeClr val="accent1"/>
            </a:gs>
          </a:gsLst>
          <a:lin ang="0" scaled="0"/>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1973617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icture Gradient 90° 36pt">
    <p:bg>
      <p:bgPr>
        <a:gradFill>
          <a:gsLst>
            <a:gs pos="33000">
              <a:schemeClr val="bg2"/>
            </a:gs>
            <a:gs pos="100000">
              <a:schemeClr val="accent1"/>
            </a:gs>
          </a:gsLst>
          <a:lin ang="0" scaled="0"/>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Subline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8708893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icture Gradient Green 48pt">
    <p:bg>
      <p:bgPr>
        <a:gradFill>
          <a:gsLst>
            <a:gs pos="52000">
              <a:schemeClr val="bg2"/>
            </a:gs>
            <a:gs pos="100000">
              <a:srgbClr val="00AF8E"/>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589911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A close up of a light&#10;&#10;Description automatically generated">
            <a:extLst>
              <a:ext uri="{FF2B5EF4-FFF2-40B4-BE49-F238E27FC236}">
                <a16:creationId xmlns:a16="http://schemas.microsoft.com/office/drawing/2014/main" id="{F50DEF7C-D243-494F-A738-41FC9AF515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M3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icture Gradient Green 40pt">
    <p:bg>
      <p:bgPr>
        <a:gradFill>
          <a:gsLst>
            <a:gs pos="52000">
              <a:schemeClr val="bg2"/>
            </a:gs>
            <a:gs pos="100000">
              <a:srgbClr val="00AF8E"/>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8801962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icture Gradient Green 36pt">
    <p:bg>
      <p:bgPr>
        <a:gradFill>
          <a:gsLst>
            <a:gs pos="52000">
              <a:schemeClr val="bg2"/>
            </a:gs>
            <a:gs pos="100000">
              <a:srgbClr val="00AF8E"/>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7416475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icture Gradient Blue 48pt">
    <p:bg>
      <p:bgPr>
        <a:gradFill>
          <a:gsLst>
            <a:gs pos="52000">
              <a:schemeClr val="bg2"/>
            </a:gs>
            <a:gs pos="100000">
              <a:schemeClr val="accent4"/>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8356734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icture Gradient Blue 40pt">
    <p:bg>
      <p:bgPr>
        <a:gradFill>
          <a:gsLst>
            <a:gs pos="52000">
              <a:schemeClr val="bg2"/>
            </a:gs>
            <a:gs pos="100000">
              <a:schemeClr val="accent4"/>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6222259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icture Gradient Blue 36pt">
    <p:bg>
      <p:bgPr>
        <a:gradFill>
          <a:gsLst>
            <a:gs pos="52000">
              <a:schemeClr val="bg2"/>
            </a:gs>
            <a:gs pos="100000">
              <a:schemeClr val="accent4"/>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6894869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46221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399"/>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a:xfrm>
            <a:off x="1059160" y="6310800"/>
            <a:ext cx="8640003" cy="547200"/>
          </a:xfrm>
        </p:spPr>
        <p:txBody>
          <a:bodyPr/>
          <a:lstStyle/>
          <a:p>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40429905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2"/>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a:xfrm>
            <a:off x="1059160" y="6310800"/>
            <a:ext cx="8640003" cy="547200"/>
          </a:xfrm>
        </p:spPr>
        <p:txBody>
          <a:bodyPr/>
          <a:lstStyle/>
          <a:p>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2948591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121"/>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a:xfrm>
            <a:off x="1059160" y="6310800"/>
            <a:ext cx="8639240" cy="547200"/>
          </a:xfrm>
        </p:spPr>
        <p:txBody>
          <a:bodyPr/>
          <a:lstStyle/>
          <a:p>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416322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46221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a:xfrm>
            <a:off x="1059160" y="6310800"/>
            <a:ext cx="8640003" cy="547200"/>
          </a:xfrm>
        </p:spPr>
        <p:txBody>
          <a:bodyPr/>
          <a:lstStyle/>
          <a:p>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4FC1DCA2-253A-4E87-91E4-D402488C8D78}"/>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1455111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1"/>
            <a:ext cx="9288000" cy="1622623"/>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a:xfrm>
            <a:off x="1059160" y="6310800"/>
            <a:ext cx="8640003" cy="547200"/>
          </a:xfrm>
        </p:spPr>
        <p:txBody>
          <a:bodyPr/>
          <a:lstStyle/>
          <a:p>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3543E2CC-A901-4194-A712-51CE520302B1}"/>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39439022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7" name="Cognisphere" descr="A picture containing light, star&#10;&#10;Description automatically generated">
            <a:extLst>
              <a:ext uri="{FF2B5EF4-FFF2-40B4-BE49-F238E27FC236}">
                <a16:creationId xmlns:a16="http://schemas.microsoft.com/office/drawing/2014/main" id="{AA220E05-4C1E-4F58-BFC0-57C07A95F70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399" y="1414463"/>
            <a:ext cx="11370437" cy="246221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a:xfrm>
            <a:off x="1059160" y="6310800"/>
            <a:ext cx="8639240" cy="547200"/>
          </a:xfrm>
        </p:spPr>
        <p:txBody>
          <a:bodyPr/>
          <a:lstStyle/>
          <a:p>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2A2349A4-4A97-42CC-AE59-7EDEE385EDFA}"/>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38680367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dex / Agenda">
    <p:spTree>
      <p:nvGrpSpPr>
        <p:cNvPr id="1" name=""/>
        <p:cNvGrpSpPr/>
        <p:nvPr/>
      </p:nvGrpSpPr>
      <p:grpSpPr>
        <a:xfrm>
          <a:off x="0" y="0"/>
          <a:ext cx="0" cy="0"/>
          <a:chOff x="0" y="0"/>
          <a:chExt cx="0" cy="0"/>
        </a:xfrm>
      </p:grpSpPr>
      <p:pic>
        <p:nvPicPr>
          <p:cNvPr id="8" name="Cognisphere" descr="A picture containing chart&#10;&#10;Description automatically generated">
            <a:extLst>
              <a:ext uri="{FF2B5EF4-FFF2-40B4-BE49-F238E27FC236}">
                <a16:creationId xmlns:a16="http://schemas.microsoft.com/office/drawing/2014/main" id="{FEC69F24-2876-47B9-A4B6-0ADE800ECDDB}"/>
              </a:ext>
            </a:extLst>
          </p:cNvPr>
          <p:cNvPicPr>
            <a:picLocks noChangeAspect="1"/>
          </p:cNvPicPr>
          <p:nvPr userDrawn="1"/>
        </p:nvPicPr>
        <p:blipFill rotWithShape="1">
          <a:blip r:embed="rId2" cstate="print">
            <a:alphaModFix amt="6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5CDB9E4A-37E0-45B2-BC93-C2EC503FB8F7}"/>
              </a:ext>
            </a:extLst>
          </p:cNvPr>
          <p:cNvSpPr>
            <a:spLocks noGrp="1"/>
          </p:cNvSpPr>
          <p:nvPr>
            <p:ph type="title"/>
          </p:nvPr>
        </p:nvSpPr>
        <p:spPr>
          <a:xfrm>
            <a:off x="410400" y="478800"/>
            <a:ext cx="5904675" cy="576000"/>
          </a:xfrm>
        </p:spPr>
        <p:txBody>
          <a:bodyPr/>
          <a:lstStyle/>
          <a:p>
            <a:r>
              <a:rPr lang="en-US"/>
              <a:t>Click to edit Master title style</a:t>
            </a:r>
            <a:endParaRPr lang="en-US" dirty="0"/>
          </a:p>
        </p:txBody>
      </p:sp>
      <p:sp>
        <p:nvSpPr>
          <p:cNvPr id="4" name="Copy">
            <a:extLst>
              <a:ext uri="{FF2B5EF4-FFF2-40B4-BE49-F238E27FC236}">
                <a16:creationId xmlns:a16="http://schemas.microsoft.com/office/drawing/2014/main" id="{0E701EC8-7FC1-42BE-915D-048C74A40E0C}"/>
              </a:ext>
            </a:extLst>
          </p:cNvPr>
          <p:cNvSpPr>
            <a:spLocks noGrp="1"/>
          </p:cNvSpPr>
          <p:nvPr>
            <p:ph type="body" sz="quarter" idx="12"/>
          </p:nvPr>
        </p:nvSpPr>
        <p:spPr>
          <a:xfrm>
            <a:off x="411163" y="1414463"/>
            <a:ext cx="5903912" cy="4751387"/>
          </a:xfrm>
        </p:spPr>
        <p:txBody>
          <a:bodyPr/>
          <a:lstStyle>
            <a:lvl1pPr>
              <a:spcAft>
                <a:spcPts val="900"/>
              </a:spcAft>
              <a:tabLst>
                <a:tab pos="5902325" algn="r"/>
              </a:tabLst>
              <a:defRPr/>
            </a:lvl1pPr>
            <a:lvl2pPr>
              <a:spcAft>
                <a:spcPts val="900"/>
              </a:spcAft>
              <a:tabLst>
                <a:tab pos="5902325" algn="r"/>
              </a:tabLst>
              <a:defRPr/>
            </a:lvl2pPr>
            <a:lvl3pPr marL="180000">
              <a:spcAft>
                <a:spcPts val="900"/>
              </a:spcAft>
              <a:tabLst>
                <a:tab pos="5902325" algn="r"/>
              </a:tabLst>
              <a:defRPr b="1"/>
            </a:lvl3pPr>
            <a:lvl4pPr marL="360000">
              <a:spcAft>
                <a:spcPts val="900"/>
              </a:spcAft>
              <a:tabLst>
                <a:tab pos="5902325" algn="r"/>
              </a:tabLst>
              <a:defRPr/>
            </a:lvl4pPr>
            <a:lvl5pPr marL="360000">
              <a:spcAft>
                <a:spcPts val="900"/>
              </a:spcAft>
              <a:tabLst>
                <a:tab pos="5902325" algn="r"/>
              </a:tabLst>
              <a:defRPr b="1"/>
            </a:lvl5pPr>
            <a:lvl6pPr marL="180000">
              <a:spcAft>
                <a:spcPts val="600"/>
              </a:spcAft>
              <a:tabLst>
                <a:tab pos="5902325" algn="r"/>
              </a:tabLst>
              <a:defRPr sz="1600"/>
            </a:lvl6pPr>
            <a:lvl7pPr marL="180000">
              <a:spcAft>
                <a:spcPts val="600"/>
              </a:spcAft>
              <a:tabLst>
                <a:tab pos="5902325" algn="r"/>
              </a:tabLst>
              <a:defRPr sz="1600" b="1"/>
            </a:lvl7pPr>
            <a:lvl8pPr marL="360000">
              <a:spcAft>
                <a:spcPts val="600"/>
              </a:spcAft>
              <a:tabLst>
                <a:tab pos="5902325" algn="r"/>
              </a:tabLst>
              <a:defRPr sz="1600"/>
            </a:lvl8pPr>
            <a:lvl9pPr marL="360000">
              <a:spcAft>
                <a:spcPts val="600"/>
              </a:spcAft>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643747429"/>
      </p:ext>
    </p:extLst>
  </p:cSld>
  <p:clrMapOvr>
    <a:masterClrMapping/>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of contents / Agenda">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6748236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p>
            <a:r>
              <a:rPr lang="en-US"/>
              <a:t>Click to edit Master title style</a:t>
            </a:r>
            <a:endParaRPr lang="en-US" dirty="0"/>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943002918"/>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ree Content without logo">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p>
            <a:r>
              <a:rPr lang="en-US"/>
              <a:t>Click to edit Master title style</a:t>
            </a:r>
            <a:endParaRPr lang="en-US" dirty="0"/>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968626746"/>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dirty="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dirty="0"/>
              <a:t>Click to edit </a:t>
            </a:r>
            <a:br>
              <a:rPr lang="en-US" dirty="0"/>
            </a:br>
            <a:r>
              <a:rPr lang="en-US" dirty="0"/>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s-ES"/>
              <a:t>Unrestricted | © Siemens 2022 | Ionuț Verzea | ADV D EU RO IFA MI | 2022-05-20</a:t>
            </a:r>
            <a:endParaRPr lang="en-US" dirty="0"/>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009199822"/>
      </p:ext>
    </p:extLst>
  </p:cSld>
  <p:clrMapOvr>
    <a:masterClrMapping/>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dirty="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dirty="0"/>
              <a:t>Click to edit </a:t>
            </a:r>
            <a:br>
              <a:rPr lang="en-US" dirty="0"/>
            </a:br>
            <a:r>
              <a:rPr lang="en-US" dirty="0"/>
              <a:t>Master title style</a:t>
            </a:r>
            <a:br>
              <a:rPr lang="en-US" dirty="0"/>
            </a:br>
            <a:r>
              <a:rPr lang="en-US" dirty="0"/>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s-ES"/>
              <a:t>Unrestricted | © Siemens 2022 | Ionuț Verzea | ADV D EU RO IFA MI | 2022-05-20</a:t>
            </a:r>
            <a:endParaRPr lang="en-US" dirty="0"/>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014279886"/>
      </p:ext>
    </p:extLst>
  </p:cSld>
  <p:clrMapOvr>
    <a:masterClrMapping/>
  </p:clrMapOvr>
  <p:extLst>
    <p:ext uri="{DCECCB84-F9BA-43D5-87BE-67443E8EF086}">
      <p15:sldGuideLst xmlns:p15="http://schemas.microsoft.com/office/powerpoint/2012/main">
        <p15:guide id="1" pos="259" userDrawn="1">
          <p15:clr>
            <a:srgbClr val="65CEFF"/>
          </p15:clr>
        </p15:guide>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6" pos="7425"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 bleed color Deep Blue (with key visual)">
    <p:bg>
      <p:bgRef idx="1001">
        <a:schemeClr val="bg2"/>
      </p:bgRef>
    </p:bg>
    <p:spTree>
      <p:nvGrpSpPr>
        <p:cNvPr id="1" name=""/>
        <p:cNvGrpSpPr/>
        <p:nvPr/>
      </p:nvGrpSpPr>
      <p:grpSpPr>
        <a:xfrm>
          <a:off x="0" y="0"/>
          <a:ext cx="0" cy="0"/>
          <a:chOff x="0" y="0"/>
          <a:chExt cx="0" cy="0"/>
        </a:xfrm>
      </p:grpSpPr>
      <p:pic>
        <p:nvPicPr>
          <p:cNvPr id="4" name="Cognisphere" descr="A picture containing fish, monitor, keyboard, computer&#10;&#10;Description automatically generated">
            <a:extLst>
              <a:ext uri="{FF2B5EF4-FFF2-40B4-BE49-F238E27FC236}">
                <a16:creationId xmlns:a16="http://schemas.microsoft.com/office/drawing/2014/main" id="{AE83F1C5-95B7-47C3-B837-8191D1E3972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2510491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40045345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ull bleed color Gradient (with key visual)">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4" name="Cognisphere" descr="A picture containing sky, water, star&#10;&#10;Description automatically generated">
            <a:extLst>
              <a:ext uri="{FF2B5EF4-FFF2-40B4-BE49-F238E27FC236}">
                <a16:creationId xmlns:a16="http://schemas.microsoft.com/office/drawing/2014/main" id="{E2F7C1AE-8376-445B-98CD-DBE6E96E387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33338126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7" name="Cognisphere" descr="Background pattern&#10;&#10;Description automatically generated">
            <a:extLst>
              <a:ext uri="{FF2B5EF4-FFF2-40B4-BE49-F238E27FC236}">
                <a16:creationId xmlns:a16="http://schemas.microsoft.com/office/drawing/2014/main" id="{70837433-2C09-4518-AF0D-697A97CAC3A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80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8135914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1106083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3"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842942607"/>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6472" userDrawn="1">
          <p15:clr>
            <a:srgbClr val="65CEFF"/>
          </p15:clr>
        </p15:guide>
        <p15:guide id="4" pos="7425"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907654598"/>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951439580"/>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p:txBody>
          <a:bodyPr/>
          <a:lstStyle/>
          <a:p>
            <a:pPr>
              <a:lnSpc>
                <a:spcPct val="100000"/>
              </a:lnSpc>
            </a:pPr>
            <a:r>
              <a:rPr lang="es-ES"/>
              <a:t>Unrestricted | © Siemens 2022 | Ionuț Verzea | ADV D EU RO IFA MI | 2022-05-20</a:t>
            </a:r>
            <a:endParaRPr lang="en-US" dirty="0"/>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48910675"/>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p:txBody>
          <a:bodyPr/>
          <a:lstStyle/>
          <a:p>
            <a:pPr>
              <a:lnSpc>
                <a:spcPct val="100000"/>
              </a:lnSpc>
            </a:pPr>
            <a:r>
              <a:rPr lang="es-ES"/>
              <a:t>Unrestricted | © Siemens 2022 | Ionuț Verzea | ADV D EU RO IFA MI | 2022-05-20</a:t>
            </a:r>
            <a:endParaRPr lang="en-US" dirty="0"/>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503860774"/>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a:xfrm>
            <a:off x="411161" y="1414800"/>
            <a:ext cx="7199313" cy="4752000"/>
          </a:xfrm>
          <a:solidFill>
            <a:schemeClr val="bg2"/>
          </a:solidFill>
        </p:spPr>
        <p:txBody>
          <a:bodyPr>
            <a:noAutofit/>
          </a:bodyPr>
          <a:lstStyle/>
          <a:p>
            <a:r>
              <a:rPr lang="en-US"/>
              <a:t>Click icon to add picture</a:t>
            </a:r>
            <a:endParaRPr lang="en-US" dirty="0"/>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p:txBody>
          <a:bodyPr/>
          <a:lstStyle/>
          <a:p>
            <a:pPr>
              <a:lnSpc>
                <a:spcPct val="100000"/>
              </a:lnSpc>
            </a:pPr>
            <a:r>
              <a:rPr lang="es-ES"/>
              <a:t>Unrestricted | © Siemens 2022 | Ionuț Verzea | ADV D EU RO IFA MI | 2022-05-20</a:t>
            </a:r>
            <a:endParaRPr lang="en-US" dirty="0"/>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08848882"/>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s without logo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0C7B869-3095-4D4F-B832-8B6077991AA5}"/>
              </a:ext>
            </a:extLst>
          </p:cNvPr>
          <p:cNvSpPr>
            <a:spLocks noGrp="1"/>
          </p:cNvSpPr>
          <p:nvPr>
            <p:ph type="title"/>
          </p:nvPr>
        </p:nvSpPr>
        <p:spPr/>
        <p:txBody>
          <a:bodyPr/>
          <a:lstStyle/>
          <a:p>
            <a:r>
              <a:rPr lang="en-US"/>
              <a:t>Click to edit Master title style</a:t>
            </a:r>
          </a:p>
        </p:txBody>
      </p:sp>
      <p:sp>
        <p:nvSpPr>
          <p:cNvPr id="9" name="Picture Placeholder">
            <a:extLst>
              <a:ext uri="{FF2B5EF4-FFF2-40B4-BE49-F238E27FC236}">
                <a16:creationId xmlns:a16="http://schemas.microsoft.com/office/drawing/2014/main" id="{299C05E6-AE55-4C36-8543-1DA3751542EB}"/>
              </a:ext>
            </a:extLst>
          </p:cNvPr>
          <p:cNvSpPr>
            <a:spLocks noGrp="1"/>
          </p:cNvSpPr>
          <p:nvPr>
            <p:ph type="pic" sz="quarter" idx="12"/>
          </p:nvPr>
        </p:nvSpPr>
        <p:spPr>
          <a:xfrm>
            <a:off x="411163" y="1414800"/>
            <a:ext cx="7199311" cy="4752000"/>
          </a:xfrm>
          <a:solidFill>
            <a:schemeClr val="bg2"/>
          </a:solidFill>
        </p:spPr>
        <p:txBody>
          <a:bodyPr/>
          <a:lstStyle/>
          <a:p>
            <a:r>
              <a:rPr lang="en-US"/>
              <a:t>Click icon to add picture</a:t>
            </a:r>
            <a:endParaRPr lang="en-US" dirty="0"/>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2BA12055-C879-45E9-A105-2B26D233C9D4}"/>
              </a:ext>
            </a:extLst>
          </p:cNvPr>
          <p:cNvSpPr>
            <a:spLocks noGrp="1"/>
          </p:cNvSpPr>
          <p:nvPr>
            <p:ph type="ftr" sz="quarter" idx="13"/>
          </p:nvPr>
        </p:nvSpPr>
        <p:spPr/>
        <p:txBody>
          <a:bodyPr/>
          <a:lstStyle/>
          <a:p>
            <a:pPr>
              <a:lnSpc>
                <a:spcPct val="100000"/>
              </a:lnSpc>
            </a:pPr>
            <a:r>
              <a:rPr lang="es-ES"/>
              <a:t>Unrestricted | © Siemens 2022 | Ionuț Verzea | ADV D EU RO IFA MI | 2022-05-20</a:t>
            </a:r>
            <a:endParaRPr lang="en-US" dirty="0"/>
          </a:p>
        </p:txBody>
      </p:sp>
      <p:sp>
        <p:nvSpPr>
          <p:cNvPr id="7" name="Slide Number Placeholder">
            <a:extLst>
              <a:ext uri="{FF2B5EF4-FFF2-40B4-BE49-F238E27FC236}">
                <a16:creationId xmlns:a16="http://schemas.microsoft.com/office/drawing/2014/main" id="{9AD82E40-8759-4AAC-B9F2-63E0F2C4CC7C}"/>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664610299"/>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able Placeholder">
            <a:extLst>
              <a:ext uri="{FF2B5EF4-FFF2-40B4-BE49-F238E27FC236}">
                <a16:creationId xmlns:a16="http://schemas.microsoft.com/office/drawing/2014/main" id="{D41D1FE0-EDDA-47B8-BF1F-831D4733C32A}"/>
              </a:ext>
            </a:extLst>
          </p:cNvPr>
          <p:cNvSpPr>
            <a:spLocks noGrp="1"/>
          </p:cNvSpPr>
          <p:nvPr>
            <p:ph type="tbl" sz="quarter" idx="12"/>
          </p:nvPr>
        </p:nvSpPr>
        <p:spPr>
          <a:xfrm>
            <a:off x="404812" y="1414461"/>
            <a:ext cx="11376026" cy="4392000"/>
          </a:xfrm>
        </p:spPr>
        <p:txBody>
          <a:bodyPr/>
          <a:lstStyle/>
          <a:p>
            <a:r>
              <a:rPr lang="en-US"/>
              <a:t>Click icon to add table</a:t>
            </a:r>
            <a:endParaRPr lang="en-US" dirty="0"/>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p:txBody>
          <a:bodyPr/>
          <a:lstStyle/>
          <a:p>
            <a:pPr>
              <a:lnSpc>
                <a:spcPct val="100000"/>
              </a:lnSpc>
            </a:pPr>
            <a:r>
              <a:rPr lang="es-ES"/>
              <a:t>Unrestricted | © Siemens 2022 | Ionuț Verzea | ADV D EU RO IFA MI | 2022-05-20</a:t>
            </a:r>
            <a:endParaRPr lang="en-US" dirty="0"/>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912428891"/>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9F2A455C-53B1-4792-8EA9-F00926C48E39}"/>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Copy 1">
            <a:extLst>
              <a:ext uri="{FF2B5EF4-FFF2-40B4-BE49-F238E27FC236}">
                <a16:creationId xmlns:a16="http://schemas.microsoft.com/office/drawing/2014/main" id="{9CE7E2D8-94E8-4FE6-93A5-924CA3EC5315}"/>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py 2">
            <a:extLst>
              <a:ext uri="{FF2B5EF4-FFF2-40B4-BE49-F238E27FC236}">
                <a16:creationId xmlns:a16="http://schemas.microsoft.com/office/drawing/2014/main" id="{3AC3CE10-0C4B-4A11-BA76-8CAFED13661C}"/>
              </a:ext>
            </a:extLst>
          </p:cNvPr>
          <p:cNvSpPr>
            <a:spLocks noGrp="1"/>
          </p:cNvSpPr>
          <p:nvPr>
            <p:ph idx="13"/>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py 3">
            <a:extLst>
              <a:ext uri="{FF2B5EF4-FFF2-40B4-BE49-F238E27FC236}">
                <a16:creationId xmlns:a16="http://schemas.microsoft.com/office/drawing/2014/main" id="{E840DCCC-8E77-40B8-B94B-A4D3A4D77826}"/>
              </a:ext>
            </a:extLst>
          </p:cNvPr>
          <p:cNvSpPr>
            <a:spLocks noGrp="1"/>
          </p:cNvSpPr>
          <p:nvPr>
            <p:ph idx="12"/>
          </p:nvPr>
        </p:nvSpPr>
        <p:spPr>
          <a:xfrm>
            <a:off x="8187189" y="1414462"/>
            <a:ext cx="3600000" cy="4392000"/>
          </a:xfrm>
          <a:prstGeom prst="rect">
            <a:avLst/>
          </a:prstGeom>
          <a:solidFill>
            <a:schemeClr val="tx2"/>
          </a:solidFill>
          <a:ln w="19050">
            <a:solidFill>
              <a:schemeClr val="tx1"/>
            </a:solidFill>
          </a:ln>
        </p:spPr>
        <p:txBody>
          <a:bodyPr lIns="216000" tIns="144000" rIns="216000" bIns="144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buClr>
                <a:schemeClr val="accent1"/>
              </a:buClr>
              <a:defRPr>
                <a:solidFill>
                  <a:schemeClr val="bg1"/>
                </a:solidFill>
              </a:defRPr>
            </a:lvl5pPr>
            <a:lvl6pPr>
              <a:buClr>
                <a:schemeClr val="accent1"/>
              </a:buClr>
              <a:defRPr>
                <a:solidFill>
                  <a:schemeClr val="bg1"/>
                </a:solidFill>
              </a:defRPr>
            </a:lvl6pPr>
            <a:lvl7pPr>
              <a:buClr>
                <a:schemeClr val="accent1"/>
              </a:buClr>
              <a:defRPr>
                <a:solidFill>
                  <a:schemeClr val="bg1"/>
                </a:solidFill>
              </a:defRPr>
            </a:lvl7pPr>
            <a:lvl8pPr>
              <a:buClr>
                <a:schemeClr val="accent1"/>
              </a:buClr>
              <a:defRPr>
                <a:solidFill>
                  <a:schemeClr val="bg1"/>
                </a:solidFill>
              </a:defRPr>
            </a:lvl8pPr>
            <a:lvl9pPr>
              <a:buClr>
                <a:schemeClr val="accent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a:extLst>
              <a:ext uri="{FF2B5EF4-FFF2-40B4-BE49-F238E27FC236}">
                <a16:creationId xmlns:a16="http://schemas.microsoft.com/office/drawing/2014/main" id="{91FCCEDD-7521-4BD5-8A32-A62DA6246709}"/>
              </a:ext>
            </a:extLst>
          </p:cNvPr>
          <p:cNvSpPr>
            <a:spLocks noGrp="1"/>
          </p:cNvSpPr>
          <p:nvPr>
            <p:ph type="ftr" sz="quarter" idx="14"/>
          </p:nvPr>
        </p:nvSpPr>
        <p:spPr/>
        <p:txBody>
          <a:bodyPr/>
          <a:lstStyle/>
          <a:p>
            <a:pPr>
              <a:lnSpc>
                <a:spcPct val="100000"/>
              </a:lnSpc>
            </a:pPr>
            <a:r>
              <a:rPr lang="es-ES"/>
              <a:t>Unrestricted | © Siemens 2022 | Ionuț Verzea | ADV D EU RO IFA MI | 2022-05-20</a:t>
            </a:r>
            <a:endParaRPr lang="en-US" dirty="0"/>
          </a:p>
        </p:txBody>
      </p:sp>
      <p:sp>
        <p:nvSpPr>
          <p:cNvPr id="7" name="Slide Number Placeholder">
            <a:extLst>
              <a:ext uri="{FF2B5EF4-FFF2-40B4-BE49-F238E27FC236}">
                <a16:creationId xmlns:a16="http://schemas.microsoft.com/office/drawing/2014/main" id="{DC2AAE3E-7F56-4838-BCE7-6B966549F4DA}"/>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E5DDD55C-5C17-4BCD-A9BB-FE8A69DC48D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460158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Background pattern&#10;&#10;Description automatically generated">
            <a:extLst>
              <a:ext uri="{FF2B5EF4-FFF2-40B4-BE49-F238E27FC236}">
                <a16:creationId xmlns:a16="http://schemas.microsoft.com/office/drawing/2014/main" id="{DF3DAF0E-BB8A-4082-8CE7-1BBCE61C8CD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769989"/>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1654260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1"/>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dirty="0"/>
              <a:t>Please insert quote here</a:t>
            </a:r>
          </a:p>
          <a:p>
            <a:pPr lvl="1"/>
            <a:r>
              <a:rPr lang="en-US" dirty="0"/>
              <a:t>Name, Author</a:t>
            </a:r>
          </a:p>
        </p:txBody>
      </p:sp>
      <p:sp>
        <p:nvSpPr>
          <p:cNvPr id="12" name="Quote marks">
            <a:extLst>
              <a:ext uri="{FF2B5EF4-FFF2-40B4-BE49-F238E27FC236}">
                <a16:creationId xmlns:a16="http://schemas.microsoft.com/office/drawing/2014/main" id="{58EF2AB0-A78A-44C9-9A7D-F20D9ED854E0}"/>
              </a:ext>
            </a:extLst>
          </p:cNvPr>
          <p:cNvSpPr/>
          <p:nvPr/>
        </p:nvSpPr>
        <p:spPr>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dirty="0"/>
          </a:p>
        </p:txBody>
      </p:sp>
      <p:sp>
        <p:nvSpPr>
          <p:cNvPr id="2" name="Footer Placeholder">
            <a:extLst>
              <a:ext uri="{FF2B5EF4-FFF2-40B4-BE49-F238E27FC236}">
                <a16:creationId xmlns:a16="http://schemas.microsoft.com/office/drawing/2014/main" id="{6AEDD147-ACC0-4A9C-9043-90612765C0FA}"/>
              </a:ext>
            </a:extLst>
          </p:cNvPr>
          <p:cNvSpPr>
            <a:spLocks noGrp="1"/>
          </p:cNvSpPr>
          <p:nvPr>
            <p:ph type="ftr" sz="quarter" idx="13"/>
          </p:nvPr>
        </p:nvSpPr>
        <p:spPr/>
        <p:txBody>
          <a:bodyPr/>
          <a:lstStyle/>
          <a:p>
            <a:pPr>
              <a:lnSpc>
                <a:spcPct val="100000"/>
              </a:lnSpc>
            </a:pPr>
            <a:r>
              <a:rPr lang="es-ES"/>
              <a:t>Unrestricted | © Siemens 2022 | Ionuț Verzea | ADV D EU RO IFA MI | 2022-05-20</a:t>
            </a:r>
            <a:endParaRPr lang="en-US" dirty="0"/>
          </a:p>
        </p:txBody>
      </p:sp>
      <p:sp>
        <p:nvSpPr>
          <p:cNvPr id="3" name="Slide Number Placeholder">
            <a:extLst>
              <a:ext uri="{FF2B5EF4-FFF2-40B4-BE49-F238E27FC236}">
                <a16:creationId xmlns:a16="http://schemas.microsoft.com/office/drawing/2014/main" id="{4131F54F-C70B-4435-91E6-F995F83E6C69}"/>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263419937"/>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2206" userDrawn="1">
          <p15:clr>
            <a:srgbClr val="65CEFF"/>
          </p15:clr>
        </p15:guide>
        <p15:guide id="7" orient="horz" pos="2343"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dirty="0"/>
              <a:t>Please insert quote here</a:t>
            </a:r>
          </a:p>
          <a:p>
            <a:pPr lvl="1"/>
            <a:r>
              <a:rPr lang="en-US" dirty="0"/>
              <a:t>Name, Author</a:t>
            </a:r>
          </a:p>
        </p:txBody>
      </p:sp>
      <p:sp>
        <p:nvSpPr>
          <p:cNvPr id="11" name="Quote marks">
            <a:extLst>
              <a:ext uri="{FF2B5EF4-FFF2-40B4-BE49-F238E27FC236}">
                <a16:creationId xmlns:a16="http://schemas.microsoft.com/office/drawing/2014/main" id="{916E4245-F21C-4EAB-8B26-FEA21C26067F}"/>
              </a:ext>
            </a:extLst>
          </p:cNvPr>
          <p:cNvSpPr/>
          <p:nvPr userDrawn="1"/>
        </p:nvSpPr>
        <p:spPr>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dirty="0"/>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p:txBody>
          <a:bodyPr/>
          <a:lstStyle/>
          <a:p>
            <a:pPr>
              <a:lnSpc>
                <a:spcPct val="100000"/>
              </a:lnSpc>
            </a:pPr>
            <a:r>
              <a:rPr lang="es-ES"/>
              <a:t>Unrestricted | © Siemens 2022 | Ionuț Verzea | ADV D EU RO IFA MI | 2022-05-20</a:t>
            </a:r>
            <a:endParaRPr lang="en-US" dirty="0"/>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24605121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3658" userDrawn="1">
          <p15:clr>
            <a:srgbClr val="65CEFF"/>
          </p15:clr>
        </p15:guide>
        <p15:guide id="7" orient="horz" pos="3885" userDrawn="1">
          <p15:clr>
            <a:srgbClr val="65CEFF"/>
          </p15:clr>
        </p15:guide>
        <p15:guide id="8" orient="horz" pos="4157" userDrawn="1">
          <p15:clr>
            <a:srgbClr val="65CE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a:xfrm>
            <a:off x="986400" y="1271538"/>
            <a:ext cx="1080000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endParaRPr lang="en-US" dirty="0"/>
          </a:p>
        </p:txBody>
      </p:sp>
      <p:sp>
        <p:nvSpPr>
          <p:cNvPr id="2" name="Footer Placeholder">
            <a:extLst>
              <a:ext uri="{FF2B5EF4-FFF2-40B4-BE49-F238E27FC236}">
                <a16:creationId xmlns:a16="http://schemas.microsoft.com/office/drawing/2014/main" id="{39F9E844-3827-4B6C-9CB5-13C9A70DCD4D}"/>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3" name="Slide Number Placeholder">
            <a:extLst>
              <a:ext uri="{FF2B5EF4-FFF2-40B4-BE49-F238E27FC236}">
                <a16:creationId xmlns:a16="http://schemas.microsoft.com/office/drawing/2014/main" id="{D52C2AF7-8539-453F-BD56-35B696DB207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187888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a:xfrm>
            <a:off x="986400" y="1270799"/>
            <a:ext cx="1080000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endParaRPr lang="en-US" dirty="0"/>
          </a:p>
        </p:txBody>
      </p:sp>
      <p:sp>
        <p:nvSpPr>
          <p:cNvPr id="2" name="Footer Placeholder">
            <a:extLst>
              <a:ext uri="{FF2B5EF4-FFF2-40B4-BE49-F238E27FC236}">
                <a16:creationId xmlns:a16="http://schemas.microsoft.com/office/drawing/2014/main" id="{09BD8BE5-BFF2-469D-8B93-9556FCC45CF1}"/>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3" name="Slide Number Placeholder">
            <a:extLst>
              <a:ext uri="{FF2B5EF4-FFF2-40B4-BE49-F238E27FC236}">
                <a16:creationId xmlns:a16="http://schemas.microsoft.com/office/drawing/2014/main" id="{F9372441-FA7E-4481-BBC2-24CB6D3017C8}"/>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4" name="Siemens Logo">
            <a:extLst>
              <a:ext uri="{FF2B5EF4-FFF2-40B4-BE49-F238E27FC236}">
                <a16:creationId xmlns:a16="http://schemas.microsoft.com/office/drawing/2014/main" id="{0EF6BB07-4F4E-4859-9572-DA63E35B93A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1316416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01"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tx1"/>
                </a:solidFill>
              </a:defRPr>
            </a:lvl1pPr>
          </a:lstStyle>
          <a:p>
            <a:r>
              <a:rPr lang="en-US" dirty="0"/>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lvl2pPr>
            <a:lvl3pPr marL="180000" indent="-180000" algn="l">
              <a:spcAft>
                <a:spcPts val="0"/>
              </a:spcAft>
              <a:buFont typeface="Arial" panose="020B0604020202020204" pitchFamily="34" charset="0"/>
              <a:buChar char="•"/>
              <a:defRPr sz="1400" b="0"/>
            </a:lvl3pPr>
            <a:lvl4pPr marL="360000" indent="-180000" algn="l">
              <a:spcAft>
                <a:spcPts val="0"/>
              </a:spcAft>
              <a:buFont typeface="Arial" panose="020B0604020202020204" pitchFamily="34" charset="0"/>
              <a:buChar char="•"/>
              <a:defRPr sz="1400"/>
            </a:lvl4pPr>
            <a:lvl5pPr marL="360000" indent="-180000" algn="l">
              <a:spcAft>
                <a:spcPts val="0"/>
              </a:spcAft>
              <a:buFont typeface="Arial" panose="020B0604020202020204" pitchFamily="34" charset="0"/>
              <a:buChar char="•"/>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dirty="0"/>
              <a:t>Click to edit the contact</a:t>
            </a:r>
          </a:p>
          <a:p>
            <a:pPr lvl="1"/>
            <a:r>
              <a:rPr lang="en-US" dirty="0"/>
              <a:t>Name etc.</a:t>
            </a:r>
          </a:p>
          <a:p>
            <a:pPr lvl="2"/>
            <a:r>
              <a:rPr lang="en-US" dirty="0"/>
              <a:t>Department etc.</a:t>
            </a:r>
          </a:p>
          <a:p>
            <a:pPr lvl="3"/>
            <a:r>
              <a:rPr lang="en-US" dirty="0"/>
              <a:t>subchapter</a:t>
            </a:r>
          </a:p>
          <a:p>
            <a:pPr lvl="4"/>
            <a:r>
              <a:rPr lang="en-US" dirty="0"/>
              <a:t>active subchapter</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5FD2C39E-5D81-4A0E-9F45-909328900889}"/>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41007990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778"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One object (large)" type="obj">
  <p:cSld name="1_One object (larg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2216241056"/>
              </p:ext>
            </p:extLst>
          </p:nvPr>
        </p:nvGraphicFramePr>
        <p:xfrm>
          <a:off x="1589" y="1595"/>
          <a:ext cx="1586" cy="1587"/>
        </p:xfrm>
        <a:graphic>
          <a:graphicData uri="http://schemas.openxmlformats.org/presentationml/2006/ole">
            <mc:AlternateContent xmlns:mc="http://schemas.openxmlformats.org/markup-compatibility/2006">
              <mc:Choice xmlns:v="urn:schemas-microsoft-com:vml" Requires="v">
                <p:oleObj name="think-cell Folie" r:id="rId6" imgW="216" imgH="216" progId="">
                  <p:embed/>
                </p:oleObj>
              </mc:Choice>
              <mc:Fallback>
                <p:oleObj name="think-cell Folie" r:id="rId6" imgW="216" imgH="216" progId="">
                  <p:embed/>
                  <p:pic>
                    <p:nvPicPr>
                      <p:cNvPr id="4" name="Objek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9" y="1595"/>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cdtTitle 1 Id2"/>
          <p:cNvSpPr>
            <a:spLocks noGrp="1"/>
          </p:cNvSpPr>
          <p:nvPr>
            <p:ph type="title"/>
            <p:custDataLst>
              <p:tags r:id="rId3"/>
            </p:custDataLst>
          </p:nvPr>
        </p:nvSpPr>
        <p:spPr>
          <a:xfrm>
            <a:off x="0" y="7"/>
            <a:ext cx="12192000" cy="1268413"/>
          </a:xfrm>
        </p:spPr>
        <p:txBody>
          <a:bodyPr/>
          <a:lstStyle/>
          <a:p>
            <a:r>
              <a:rPr lang="de-DE" dirty="0"/>
              <a:t>Titelmasterformat durch Klicken bearbeiten</a:t>
            </a:r>
            <a:endParaRPr lang="en-US" dirty="0"/>
          </a:p>
        </p:txBody>
      </p:sp>
      <p:sp>
        <p:nvSpPr>
          <p:cNvPr id="3" name="cdtContent Placeholder 2 Id3"/>
          <p:cNvSpPr>
            <a:spLocks noGrp="1"/>
          </p:cNvSpPr>
          <p:nvPr>
            <p:ph idx="1"/>
            <p:custDataLst>
              <p:tags r:id="rId4"/>
            </p:custDataLst>
          </p:nvPr>
        </p:nvSpPr>
        <p:spPr>
          <a:xfrm>
            <a:off x="626740" y="1412874"/>
            <a:ext cx="8204690" cy="4752976"/>
          </a:xfrm>
        </p:spPr>
        <p:txBody>
          <a:bodyPr/>
          <a:lstStyle>
            <a:lvl1pPr>
              <a:buFont typeface="Arial" pitchFamily="34" charset="0"/>
              <a:buNone/>
              <a:defRPr/>
            </a:lvl1p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custDataLst>
      <p:custData r:id="rId1"/>
    </p:custDataLst>
    <p:extLst>
      <p:ext uri="{BB962C8B-B14F-4D97-AF65-F5344CB8AC3E}">
        <p14:creationId xmlns:p14="http://schemas.microsoft.com/office/powerpoint/2010/main" val="42172847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hree columns" userDrawn="1">
  <p:cSld name="1_Three columns">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2212325651"/>
              </p:ext>
            </p:extLst>
          </p:nvPr>
        </p:nvGraphicFramePr>
        <p:xfrm>
          <a:off x="1589" y="1595"/>
          <a:ext cx="1586" cy="1587"/>
        </p:xfrm>
        <a:graphic>
          <a:graphicData uri="http://schemas.openxmlformats.org/presentationml/2006/ole">
            <mc:AlternateContent xmlns:mc="http://schemas.openxmlformats.org/markup-compatibility/2006">
              <mc:Choice xmlns:v="urn:schemas-microsoft-com:vml" Requires="v">
                <p:oleObj name="think-cell Folie" r:id="rId8" imgW="216" imgH="216" progId="">
                  <p:embed/>
                </p:oleObj>
              </mc:Choice>
              <mc:Fallback>
                <p:oleObj name="think-cell Folie" r:id="rId8" imgW="216" imgH="216" progId="">
                  <p:embed/>
                  <p:pic>
                    <p:nvPicPr>
                      <p:cNvPr id="4" name="Objekt 3"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9" y="1595"/>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cdtTitle 1 Id2"/>
          <p:cNvSpPr>
            <a:spLocks noGrp="1"/>
          </p:cNvSpPr>
          <p:nvPr>
            <p:ph type="title"/>
            <p:custDataLst>
              <p:tags r:id="rId3"/>
            </p:custDataLst>
          </p:nvPr>
        </p:nvSpPr>
        <p:spPr>
          <a:xfrm>
            <a:off x="0" y="7"/>
            <a:ext cx="12192000" cy="1268413"/>
          </a:xfrm>
        </p:spPr>
        <p:txBody>
          <a:bodyPr/>
          <a:lstStyle/>
          <a:p>
            <a:r>
              <a:rPr lang="de-DE" dirty="0"/>
              <a:t>Titelmasterformat durch Klicken bearbeiten</a:t>
            </a:r>
            <a:endParaRPr lang="en-US" dirty="0"/>
          </a:p>
        </p:txBody>
      </p:sp>
      <p:sp>
        <p:nvSpPr>
          <p:cNvPr id="3" name="cdtContent Placeholder 2 Id3"/>
          <p:cNvSpPr>
            <a:spLocks noGrp="1"/>
          </p:cNvSpPr>
          <p:nvPr>
            <p:ph idx="1"/>
            <p:custDataLst>
              <p:tags r:id="rId4"/>
            </p:custDataLst>
          </p:nvPr>
        </p:nvSpPr>
        <p:spPr>
          <a:xfrm>
            <a:off x="626736" y="1412874"/>
            <a:ext cx="3598576" cy="4752977"/>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p:custDataLst>
              <p:tags r:id="rId5"/>
            </p:custDataLst>
          </p:nvPr>
        </p:nvSpPr>
        <p:spPr>
          <a:xfrm>
            <a:off x="4368115" y="1412874"/>
            <a:ext cx="3598125" cy="4752977"/>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dtContent Placeholder 11 Id12"/>
          <p:cNvSpPr>
            <a:spLocks noGrp="1"/>
          </p:cNvSpPr>
          <p:nvPr>
            <p:ph sz="quarter" idx="14"/>
            <p:custDataLst>
              <p:tags r:id="rId6"/>
            </p:custDataLst>
          </p:nvPr>
        </p:nvSpPr>
        <p:spPr>
          <a:xfrm>
            <a:off x="8111526" y="1412874"/>
            <a:ext cx="3598125" cy="4752977"/>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custDataLst>
      <p:custData r:id="rId1"/>
    </p:custDataLst>
    <p:extLst>
      <p:ext uri="{BB962C8B-B14F-4D97-AF65-F5344CB8AC3E}">
        <p14:creationId xmlns:p14="http://schemas.microsoft.com/office/powerpoint/2010/main" val="3155533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A picture containing background pattern&#10;&#10;Description automatically generated">
            <a:extLst>
              <a:ext uri="{FF2B5EF4-FFF2-40B4-BE49-F238E27FC236}">
                <a16:creationId xmlns:a16="http://schemas.microsoft.com/office/drawing/2014/main" id="{DE598EC2-770B-4F85-A209-57F0E77094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8455336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4099078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218475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999428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a:xfrm>
            <a:off x="410400" y="478800"/>
            <a:ext cx="9863997" cy="576000"/>
          </a:xfrm>
          <a:prstGeom prst="rect">
            <a:avLst/>
          </a:prstGeom>
        </p:spPr>
        <p:txBody>
          <a:bodyPr vert="horz" lIns="0" tIns="0" rIns="324000" bIns="14400" rtlCol="0" anchor="b" anchorCtr="0">
            <a:noAutofit/>
          </a:bodyPr>
          <a:lstStyle/>
          <a:p>
            <a:r>
              <a:rPr lang="en-US"/>
              <a:t>Click to edit Master title style</a:t>
            </a:r>
            <a:endParaRPr lang="en-US" dirty="0"/>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48" r:id="rId19"/>
    <p:sldLayoutId id="2147483749" r:id="rId20"/>
    <p:sldLayoutId id="2147483750" r:id="rId21"/>
    <p:sldLayoutId id="2147483745" r:id="rId22"/>
    <p:sldLayoutId id="2147483746" r:id="rId23"/>
    <p:sldLayoutId id="2147483747" r:id="rId24"/>
    <p:sldLayoutId id="2147483736" r:id="rId25"/>
    <p:sldLayoutId id="2147483737" r:id="rId26"/>
    <p:sldLayoutId id="2147483738" r:id="rId27"/>
    <p:sldLayoutId id="2147483739" r:id="rId28"/>
    <p:sldLayoutId id="2147483740" r:id="rId29"/>
    <p:sldLayoutId id="2147483741" r:id="rId30"/>
    <p:sldLayoutId id="2147483744" r:id="rId31"/>
    <p:sldLayoutId id="2147483708" r:id="rId32"/>
    <p:sldLayoutId id="2147483655" r:id="rId33"/>
    <p:sldLayoutId id="2147483742" r:id="rId34"/>
    <p:sldLayoutId id="2147483677" r:id="rId35"/>
    <p:sldLayoutId id="2147483709" r:id="rId36"/>
    <p:sldLayoutId id="2147483751" r:id="rId37"/>
    <p:sldLayoutId id="2147483691" r:id="rId38"/>
    <p:sldLayoutId id="2147483752" r:id="rId39"/>
    <p:sldLayoutId id="2147483692" r:id="rId40"/>
    <p:sldLayoutId id="2147483650" r:id="rId41"/>
    <p:sldLayoutId id="2147483665" r:id="rId42"/>
    <p:sldLayoutId id="2147483666" r:id="rId43"/>
    <p:sldLayoutId id="2147483697" r:id="rId44"/>
    <p:sldLayoutId id="2147483698" r:id="rId45"/>
    <p:sldLayoutId id="2147483652" r:id="rId46"/>
    <p:sldLayoutId id="2147483680" r:id="rId47"/>
    <p:sldLayoutId id="2147483694" r:id="rId48"/>
    <p:sldLayoutId id="2147483687" r:id="rId49"/>
    <p:sldLayoutId id="2147483681" r:id="rId50"/>
    <p:sldLayoutId id="2147483690" r:id="rId51"/>
    <p:sldLayoutId id="2147483711" r:id="rId52"/>
    <p:sldLayoutId id="2147483682" r:id="rId53"/>
    <p:sldLayoutId id="2147483678" r:id="rId54"/>
    <p:sldLayoutId id="2147483753" r:id="rId55"/>
    <p:sldLayoutId id="2147483754" r:id="rId56"/>
  </p:sldLayoutIdLst>
  <p:hf sldNum="0"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3.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8" Type="http://schemas.openxmlformats.org/officeDocument/2006/relationships/hyperlink" Target="https://www.youtube.com/watch?v=zW_lpWKpFGU&amp;list=PLmpc3xvYSk4wDCP5zjt2QQXe8-JGHa4Kt&amp;index=36" TargetMode="External"/><Relationship Id="rId3" Type="http://schemas.openxmlformats.org/officeDocument/2006/relationships/hyperlink" Target="http://www.cplusplus.com/" TargetMode="External"/><Relationship Id="rId7" Type="http://schemas.openxmlformats.org/officeDocument/2006/relationships/hyperlink" Target="http://www.fredosaurus.com/" TargetMode="External"/><Relationship Id="rId2" Type="http://schemas.openxmlformats.org/officeDocument/2006/relationships/hyperlink" Target="http://en.cppreference.com/" TargetMode="External"/><Relationship Id="rId1" Type="http://schemas.openxmlformats.org/officeDocument/2006/relationships/slideLayout" Target="../slideLayouts/slideLayout33.xml"/><Relationship Id="rId6" Type="http://schemas.openxmlformats.org/officeDocument/2006/relationships/hyperlink" Target="http://www.stackoverflow.com/" TargetMode="External"/><Relationship Id="rId5" Type="http://schemas.openxmlformats.org/officeDocument/2006/relationships/hyperlink" Target="http://www.codeproject.com/" TargetMode="External"/><Relationship Id="rId4" Type="http://schemas.openxmlformats.org/officeDocument/2006/relationships/hyperlink" Target="http://www.learncpp.com/" TargetMode="External"/><Relationship Id="rId9" Type="http://schemas.openxmlformats.org/officeDocument/2006/relationships/hyperlink" Target="https://www.youtube.com/watch?v=5eFvbZGdd0I&amp;list=PLmpc3xvYSk4wDCP5zjt2QQXe8-JGHa4Kt&amp;index=52" TargetMode="External"/></Relationships>
</file>

<file path=ppt/slides/_rels/slide31.xml.rels><?xml version="1.0" encoding="UTF-8" standalone="yes"?>
<Relationships xmlns="http://schemas.openxmlformats.org/package/2006/relationships"><Relationship Id="rId2" Type="http://schemas.openxmlformats.org/officeDocument/2006/relationships/hyperlink" Target="mailto:firstname.lastname@siemens.com" TargetMode="Externa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descr="A picture containing outdoor, flying, person, plane&#10;&#10;Description automatically generated">
            <a:extLst>
              <a:ext uri="{FF2B5EF4-FFF2-40B4-BE49-F238E27FC236}">
                <a16:creationId xmlns:a16="http://schemas.microsoft.com/office/drawing/2014/main" id="{F770C91E-BF5F-45D9-AC4A-AD9B3324364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3502800"/>
          </a:xfrm>
        </p:spPr>
      </p:pic>
      <p:sp>
        <p:nvSpPr>
          <p:cNvPr id="6" name="Title">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738664"/>
          </a:xfrm>
        </p:spPr>
        <p:txBody>
          <a:bodyPr/>
          <a:lstStyle/>
          <a:p>
            <a:r>
              <a:rPr lang="en-US" dirty="0"/>
              <a:t>C++</a:t>
            </a:r>
            <a:endParaRPr lang="en-US" b="0" dirty="0"/>
          </a:p>
        </p:txBody>
      </p:sp>
      <p:sp>
        <p:nvSpPr>
          <p:cNvPr id="2" name="Subtitle">
            <a:extLst>
              <a:ext uri="{FF2B5EF4-FFF2-40B4-BE49-F238E27FC236}">
                <a16:creationId xmlns:a16="http://schemas.microsoft.com/office/drawing/2014/main" id="{27507DB2-A004-4C7F-BB03-CAB07E07A0D3}"/>
              </a:ext>
            </a:extLst>
          </p:cNvPr>
          <p:cNvSpPr>
            <a:spLocks noGrp="1"/>
          </p:cNvSpPr>
          <p:nvPr>
            <p:ph type="subTitle" idx="1"/>
          </p:nvPr>
        </p:nvSpPr>
        <p:spPr/>
        <p:txBody>
          <a:bodyPr/>
          <a:lstStyle/>
          <a:p>
            <a:r>
              <a:rPr lang="en-US" dirty="0"/>
              <a:t>Basic Object Oriented Programming</a:t>
            </a:r>
          </a:p>
        </p:txBody>
      </p:sp>
      <p:sp>
        <p:nvSpPr>
          <p:cNvPr id="3" name="Footer Placeholder">
            <a:extLst>
              <a:ext uri="{FF2B5EF4-FFF2-40B4-BE49-F238E27FC236}">
                <a16:creationId xmlns:a16="http://schemas.microsoft.com/office/drawing/2014/main" id="{38D101C9-5442-4E35-9BFD-3591529F0F77}"/>
              </a:ext>
            </a:extLst>
          </p:cNvPr>
          <p:cNvSpPr>
            <a:spLocks noGrp="1"/>
          </p:cNvSpPr>
          <p:nvPr>
            <p:ph type="ftr" sz="quarter" idx="13"/>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1695493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constructor</a:t>
            </a:r>
          </a:p>
        </p:txBody>
      </p:sp>
      <p:sp>
        <p:nvSpPr>
          <p:cNvPr id="3" name="Content Placeholder 2"/>
          <p:cNvSpPr>
            <a:spLocks noGrp="1"/>
          </p:cNvSpPr>
          <p:nvPr>
            <p:ph idx="4294967295"/>
          </p:nvPr>
        </p:nvSpPr>
        <p:spPr>
          <a:xfrm>
            <a:off x="410400" y="1412875"/>
            <a:ext cx="8204200" cy="4752975"/>
          </a:xfrm>
        </p:spPr>
        <p:txBody>
          <a:bodyPr/>
          <a:lstStyle/>
          <a:p>
            <a:pPr lvl="1"/>
            <a:r>
              <a:rPr lang="en-US" dirty="0"/>
              <a:t>A default constructor is a constructor than can be called without no arguments</a:t>
            </a:r>
          </a:p>
          <a:p>
            <a:pPr lvl="1"/>
            <a:endParaRPr lang="en-US" dirty="0"/>
          </a:p>
          <a:p>
            <a:pPr lvl="1"/>
            <a:r>
              <a:rPr lang="en-US" dirty="0"/>
              <a:t>If no user-defined constructors of any kind are provided for a class type (struct, class, or union), the compiler will always declare a default constructor as an inline public member of its class.</a:t>
            </a:r>
          </a:p>
          <a:p>
            <a:pPr lvl="1"/>
            <a:endParaRPr lang="en-US" dirty="0"/>
          </a:p>
          <a:p>
            <a:pPr lvl="1"/>
            <a:r>
              <a:rPr lang="en-US" dirty="0"/>
              <a:t>If some user-defined constructors are present, the user may still force the generation of the implicitly declared constructor with the keyword default.</a:t>
            </a:r>
          </a:p>
          <a:p>
            <a:pPr lvl="1"/>
            <a:endParaRPr lang="en-US" dirty="0"/>
          </a:p>
          <a:p>
            <a:pPr lvl="1"/>
            <a:r>
              <a:rPr lang="en-US" dirty="0"/>
              <a:t>Inhibit the generation of default constructor with the keyword delete.</a:t>
            </a:r>
          </a:p>
        </p:txBody>
      </p:sp>
      <p:sp>
        <p:nvSpPr>
          <p:cNvPr id="4" name="Footer Placeholder 3">
            <a:extLst>
              <a:ext uri="{FF2B5EF4-FFF2-40B4-BE49-F238E27FC236}">
                <a16:creationId xmlns:a16="http://schemas.microsoft.com/office/drawing/2014/main" id="{577C65D0-8276-4352-8C73-39890C17AF21}"/>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4205266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Constructor - Examples</a:t>
            </a:r>
          </a:p>
        </p:txBody>
      </p:sp>
      <p:sp>
        <p:nvSpPr>
          <p:cNvPr id="12" name="Content Placeholder 11"/>
          <p:cNvSpPr>
            <a:spLocks noGrp="1"/>
          </p:cNvSpPr>
          <p:nvPr>
            <p:ph idx="4294967295"/>
          </p:nvPr>
        </p:nvSpPr>
        <p:spPr>
          <a:xfrm>
            <a:off x="410400" y="1244406"/>
            <a:ext cx="3598863" cy="892175"/>
          </a:xfrm>
        </p:spPr>
        <p:txBody>
          <a:bodyPr/>
          <a:lstStyle/>
          <a:p>
            <a:r>
              <a:rPr lang="en-US" dirty="0"/>
              <a:t>If no user defined CTOR exists, the compiler generates a default  CTOR</a:t>
            </a:r>
          </a:p>
          <a:p>
            <a:endParaRPr lang="en-US" dirty="0"/>
          </a:p>
        </p:txBody>
      </p:sp>
      <p:sp>
        <p:nvSpPr>
          <p:cNvPr id="13" name="Content Placeholder 12"/>
          <p:cNvSpPr>
            <a:spLocks noGrp="1"/>
          </p:cNvSpPr>
          <p:nvPr>
            <p:ph sz="quarter" idx="4294967295"/>
          </p:nvPr>
        </p:nvSpPr>
        <p:spPr>
          <a:xfrm>
            <a:off x="4222830" y="1244406"/>
            <a:ext cx="3695685" cy="892175"/>
          </a:xfrm>
        </p:spPr>
        <p:txBody>
          <a:bodyPr/>
          <a:lstStyle/>
          <a:p>
            <a:r>
              <a:rPr lang="en-US" dirty="0"/>
              <a:t>If the user defines a CTOR , the compiler doesn’t generate another, see error message for details</a:t>
            </a:r>
          </a:p>
          <a:p>
            <a:endParaRPr lang="en-US" dirty="0"/>
          </a:p>
        </p:txBody>
      </p:sp>
      <p:sp>
        <p:nvSpPr>
          <p:cNvPr id="14" name="Content Placeholder 13"/>
          <p:cNvSpPr>
            <a:spLocks noGrp="1"/>
          </p:cNvSpPr>
          <p:nvPr>
            <p:ph sz="quarter" idx="4294967295"/>
          </p:nvPr>
        </p:nvSpPr>
        <p:spPr>
          <a:xfrm>
            <a:off x="8111579" y="1244406"/>
            <a:ext cx="3911600" cy="892175"/>
          </a:xfrm>
        </p:spPr>
        <p:txBody>
          <a:bodyPr/>
          <a:lstStyle/>
          <a:p>
            <a:r>
              <a:rPr lang="en-US" dirty="0"/>
              <a:t>Constructor overloading - compiler will call the one whose parameters match the arguments used in the function call</a:t>
            </a:r>
          </a:p>
        </p:txBody>
      </p:sp>
      <p:sp>
        <p:nvSpPr>
          <p:cNvPr id="2" name="Rectangle 1">
            <a:extLst>
              <a:ext uri="{FF2B5EF4-FFF2-40B4-BE49-F238E27FC236}">
                <a16:creationId xmlns:a16="http://schemas.microsoft.com/office/drawing/2014/main" id="{B20839A8-CAFD-4F83-9EEF-12176300E677}"/>
              </a:ext>
            </a:extLst>
          </p:cNvPr>
          <p:cNvSpPr/>
          <p:nvPr/>
        </p:nvSpPr>
        <p:spPr>
          <a:xfrm>
            <a:off x="626738" y="2306450"/>
            <a:ext cx="3596093" cy="2677656"/>
          </a:xfrm>
          <a:prstGeom prst="rect">
            <a:avLst/>
          </a:prstGeom>
        </p:spPr>
        <p:txBody>
          <a:bodyPr wrap="square">
            <a:spAutoFit/>
          </a:bodyPr>
          <a:lstStyle/>
          <a:p>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Student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No CTOR declared</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main()</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Call default CTOR.</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Student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popescu</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0;</a:t>
            </a:r>
          </a:p>
          <a:p>
            <a:r>
              <a:rPr lang="en-US" sz="1400" dirty="0">
                <a:solidFill>
                  <a:srgbClr val="000000"/>
                </a:solidFill>
                <a:latin typeface="Consolas" panose="020B0609020204030204" pitchFamily="49" charset="0"/>
              </a:rPr>
              <a:t>}</a:t>
            </a:r>
            <a:endParaRPr lang="en-US" sz="1400" dirty="0"/>
          </a:p>
        </p:txBody>
      </p:sp>
      <p:sp>
        <p:nvSpPr>
          <p:cNvPr id="3" name="Rectangle 2">
            <a:extLst>
              <a:ext uri="{FF2B5EF4-FFF2-40B4-BE49-F238E27FC236}">
                <a16:creationId xmlns:a16="http://schemas.microsoft.com/office/drawing/2014/main" id="{B722B243-E8E5-4961-BAF4-923FF30856D6}"/>
              </a:ext>
            </a:extLst>
          </p:cNvPr>
          <p:cNvSpPr/>
          <p:nvPr/>
        </p:nvSpPr>
        <p:spPr>
          <a:xfrm>
            <a:off x="4222830" y="2306450"/>
            <a:ext cx="2658947" cy="2677656"/>
          </a:xfrm>
          <a:prstGeom prst="rect">
            <a:avLst/>
          </a:prstGeom>
        </p:spPr>
        <p:txBody>
          <a:bodyPr wrap="square">
            <a:spAutoFit/>
          </a:bodyPr>
          <a:lstStyle/>
          <a:p>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Student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Student(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main()</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Compiler error. Why?</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Student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popescu</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0;</a:t>
            </a:r>
          </a:p>
          <a:p>
            <a:r>
              <a:rPr lang="en-US" sz="1400" dirty="0">
                <a:solidFill>
                  <a:srgbClr val="000000"/>
                </a:solidFill>
                <a:latin typeface="Consolas" panose="020B0609020204030204" pitchFamily="49" charset="0"/>
              </a:rPr>
              <a:t>}</a:t>
            </a:r>
            <a:endParaRPr lang="en-US" sz="1400" dirty="0"/>
          </a:p>
        </p:txBody>
      </p:sp>
      <p:pic>
        <p:nvPicPr>
          <p:cNvPr id="5" name="Picture 4">
            <a:extLst>
              <a:ext uri="{FF2B5EF4-FFF2-40B4-BE49-F238E27FC236}">
                <a16:creationId xmlns:a16="http://schemas.microsoft.com/office/drawing/2014/main" id="{2F27D80D-785E-4AF5-9A99-1D4D0CFFFA9D}"/>
              </a:ext>
            </a:extLst>
          </p:cNvPr>
          <p:cNvPicPr>
            <a:picLocks noChangeAspect="1"/>
          </p:cNvPicPr>
          <p:nvPr/>
        </p:nvPicPr>
        <p:blipFill>
          <a:blip r:embed="rId2"/>
          <a:stretch>
            <a:fillRect/>
          </a:stretch>
        </p:blipFill>
        <p:spPr>
          <a:xfrm>
            <a:off x="4222830" y="5292632"/>
            <a:ext cx="3594973" cy="1165761"/>
          </a:xfrm>
          <a:prstGeom prst="rect">
            <a:avLst/>
          </a:prstGeom>
        </p:spPr>
      </p:pic>
      <p:sp>
        <p:nvSpPr>
          <p:cNvPr id="6" name="Rectangle 5">
            <a:extLst>
              <a:ext uri="{FF2B5EF4-FFF2-40B4-BE49-F238E27FC236}">
                <a16:creationId xmlns:a16="http://schemas.microsoft.com/office/drawing/2014/main" id="{68C36DBB-DB63-4F0D-BDE9-56D2F8072079}"/>
              </a:ext>
            </a:extLst>
          </p:cNvPr>
          <p:cNvSpPr/>
          <p:nvPr/>
        </p:nvSpPr>
        <p:spPr>
          <a:xfrm>
            <a:off x="8111526" y="2235209"/>
            <a:ext cx="3911653" cy="3539430"/>
          </a:xfrm>
          <a:prstGeom prst="rect">
            <a:avLst/>
          </a:prstGeom>
        </p:spPr>
        <p:txBody>
          <a:bodyPr wrap="square">
            <a:spAutoFit/>
          </a:bodyPr>
          <a:lstStyle/>
          <a:p>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Student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_nota;</a:t>
            </a: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Student(){}</a:t>
            </a:r>
          </a:p>
          <a:p>
            <a:r>
              <a:rPr lang="en-US" sz="1400" dirty="0">
                <a:solidFill>
                  <a:srgbClr val="000000"/>
                </a:solidFill>
                <a:latin typeface="Consolas" panose="020B0609020204030204" pitchFamily="49" charset="0"/>
              </a:rPr>
              <a:t>  Student(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main()</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Call default CTOR</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Student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popescu</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Call overloaded, int CTOR</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Student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ionescu</a:t>
            </a:r>
            <a:r>
              <a:rPr lang="en-US" sz="1400" dirty="0">
                <a:solidFill>
                  <a:srgbClr val="000000"/>
                </a:solidFill>
                <a:latin typeface="Consolas" panose="020B0609020204030204" pitchFamily="49" charset="0"/>
              </a:rPr>
              <a:t>(9);</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0;</a:t>
            </a:r>
          </a:p>
          <a:p>
            <a:r>
              <a:rPr lang="en-US" sz="1400" dirty="0">
                <a:solidFill>
                  <a:srgbClr val="000000"/>
                </a:solidFill>
                <a:latin typeface="Consolas" panose="020B0609020204030204" pitchFamily="49" charset="0"/>
              </a:rPr>
              <a:t>}</a:t>
            </a:r>
            <a:endParaRPr lang="en-US" sz="1400" dirty="0"/>
          </a:p>
        </p:txBody>
      </p:sp>
      <p:sp>
        <p:nvSpPr>
          <p:cNvPr id="7" name="Footer Placeholder 6">
            <a:extLst>
              <a:ext uri="{FF2B5EF4-FFF2-40B4-BE49-F238E27FC236}">
                <a16:creationId xmlns:a16="http://schemas.microsoft.com/office/drawing/2014/main" id="{9D6EA3D1-88F8-4EAF-804A-8A883596C12A}"/>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Destructor</a:t>
            </a:r>
          </a:p>
        </p:txBody>
      </p:sp>
      <p:sp>
        <p:nvSpPr>
          <p:cNvPr id="8" name="Content Placeholder 2"/>
          <p:cNvSpPr>
            <a:spLocks noGrp="1"/>
          </p:cNvSpPr>
          <p:nvPr>
            <p:ph idx="4294967295"/>
          </p:nvPr>
        </p:nvSpPr>
        <p:spPr>
          <a:xfrm>
            <a:off x="410400" y="1054800"/>
            <a:ext cx="5236256" cy="4749800"/>
          </a:xfrm>
        </p:spPr>
        <p:txBody>
          <a:bodyPr/>
          <a:lstStyle/>
          <a:p>
            <a:pPr lvl="1">
              <a:buNone/>
            </a:pPr>
            <a:endParaRPr lang="en-US" dirty="0"/>
          </a:p>
          <a:p>
            <a:pPr lvl="1"/>
            <a:r>
              <a:rPr lang="en-US" dirty="0"/>
              <a:t>A destructor is a special member function that is called when the lifetime of an object ends. The purpose of the destructor is to free the resources that the object may have acquired during its lifetime.</a:t>
            </a:r>
          </a:p>
          <a:p>
            <a:pPr lvl="1"/>
            <a:r>
              <a:rPr lang="en-US" dirty="0"/>
              <a:t>If no user-defined destructor is provided for a class type (</a:t>
            </a:r>
            <a:r>
              <a:rPr lang="en-US" dirty="0" err="1"/>
              <a:t>struct</a:t>
            </a:r>
            <a:r>
              <a:rPr lang="en-US" dirty="0"/>
              <a:t>, class, or union), the compiler will always declare a destructor as an inline public member of its class.</a:t>
            </a:r>
          </a:p>
          <a:p>
            <a:pPr lvl="1"/>
            <a:r>
              <a:rPr lang="en-US" dirty="0"/>
              <a:t>The destructor must have the same name as the class, preceded by a tilde (~).</a:t>
            </a:r>
          </a:p>
          <a:p>
            <a:pPr lvl="1"/>
            <a:r>
              <a:rPr lang="en-US" dirty="0"/>
              <a:t>The destructor can not take arguments.</a:t>
            </a:r>
          </a:p>
          <a:p>
            <a:pPr lvl="1"/>
            <a:r>
              <a:rPr lang="en-US" dirty="0"/>
              <a:t>The destructor has no return type.</a:t>
            </a:r>
          </a:p>
          <a:p>
            <a:endParaRPr lang="en-US" dirty="0"/>
          </a:p>
        </p:txBody>
      </p:sp>
      <p:sp>
        <p:nvSpPr>
          <p:cNvPr id="5" name="Content Placeholder 10">
            <a:extLst>
              <a:ext uri="{FF2B5EF4-FFF2-40B4-BE49-F238E27FC236}">
                <a16:creationId xmlns:a16="http://schemas.microsoft.com/office/drawing/2014/main" id="{4F68B754-BF72-43F4-855F-DE313B4B25DA}"/>
              </a:ext>
            </a:extLst>
          </p:cNvPr>
          <p:cNvSpPr txBox="1">
            <a:spLocks/>
          </p:cNvSpPr>
          <p:nvPr/>
        </p:nvSpPr>
        <p:spPr>
          <a:xfrm>
            <a:off x="6096000" y="1372382"/>
            <a:ext cx="5469264" cy="699100"/>
          </a:xfrm>
          <a:prstGeom prst="rect">
            <a:avLst/>
          </a:prstGeom>
        </p:spPr>
        <p:txBody>
          <a:bodyPr/>
          <a:lst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a:lstStyle>
          <a:p>
            <a:r>
              <a:rPr lang="en-US" dirty="0"/>
              <a:t>Example, user defined DTOR</a:t>
            </a:r>
          </a:p>
          <a:p>
            <a:endParaRPr lang="en-US" dirty="0"/>
          </a:p>
        </p:txBody>
      </p:sp>
      <p:sp>
        <p:nvSpPr>
          <p:cNvPr id="7" name="Rectangle 6">
            <a:extLst>
              <a:ext uri="{FF2B5EF4-FFF2-40B4-BE49-F238E27FC236}">
                <a16:creationId xmlns:a16="http://schemas.microsoft.com/office/drawing/2014/main" id="{5C2BBE4F-41C7-4344-83F4-3AE2F04FDCE3}"/>
              </a:ext>
            </a:extLst>
          </p:cNvPr>
          <p:cNvSpPr/>
          <p:nvPr/>
        </p:nvSpPr>
        <p:spPr>
          <a:xfrm>
            <a:off x="6095999" y="1983150"/>
            <a:ext cx="4178397" cy="3539430"/>
          </a:xfrm>
          <a:prstGeom prst="rect">
            <a:avLst/>
          </a:prstGeom>
        </p:spPr>
        <p:txBody>
          <a:bodyPr wrap="square">
            <a:spAutoFit/>
          </a:bodyPr>
          <a:lstStyle/>
          <a:p>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Student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~Student(){}    </a:t>
            </a:r>
            <a:r>
              <a:rPr lang="en-US" sz="1400" dirty="0">
                <a:solidFill>
                  <a:srgbClr val="008000"/>
                </a:solidFill>
                <a:latin typeface="Consolas" panose="020B0609020204030204" pitchFamily="49" charset="0"/>
              </a:rPr>
              <a:t>// Destructor</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main()</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Call default CTOR</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Student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popescu</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0;</a:t>
            </a:r>
          </a:p>
          <a:p>
            <a:r>
              <a:rPr lang="en-US" sz="1400" dirty="0">
                <a:solidFill>
                  <a:srgbClr val="000000"/>
                </a:solidFill>
                <a:latin typeface="Consolas" panose="020B0609020204030204" pitchFamily="49" charset="0"/>
              </a:rPr>
              <a:t>}</a:t>
            </a:r>
            <a:r>
              <a:rPr lang="en-US" sz="1400" dirty="0">
                <a:solidFill>
                  <a:srgbClr val="008000"/>
                </a:solidFill>
                <a:latin typeface="Consolas" panose="020B0609020204030204" pitchFamily="49" charset="0"/>
              </a:rPr>
              <a:t> </a:t>
            </a:r>
          </a:p>
          <a:p>
            <a:endParaRPr lang="en-US" sz="1400" dirty="0">
              <a:solidFill>
                <a:srgbClr val="008000"/>
              </a:solidFill>
              <a:latin typeface="Consolas" panose="020B0609020204030204" pitchFamily="49" charset="0"/>
            </a:endParaRPr>
          </a:p>
          <a:p>
            <a:r>
              <a:rPr lang="en-US" sz="1400" dirty="0">
                <a:solidFill>
                  <a:srgbClr val="008000"/>
                </a:solidFill>
                <a:latin typeface="Consolas" panose="020B0609020204030204" pitchFamily="49" charset="0"/>
              </a:rPr>
              <a:t>// When ‘Student’ object goes out of </a:t>
            </a:r>
          </a:p>
          <a:p>
            <a:r>
              <a:rPr lang="en-US" sz="1400" dirty="0">
                <a:solidFill>
                  <a:srgbClr val="008000"/>
                </a:solidFill>
                <a:latin typeface="Consolas" panose="020B0609020204030204" pitchFamily="49" charset="0"/>
              </a:rPr>
              <a:t>// scope, destructor is called.</a:t>
            </a:r>
            <a:endParaRPr lang="en-US" sz="1400" dirty="0"/>
          </a:p>
        </p:txBody>
      </p:sp>
      <p:sp>
        <p:nvSpPr>
          <p:cNvPr id="3" name="Footer Placeholder 2">
            <a:extLst>
              <a:ext uri="{FF2B5EF4-FFF2-40B4-BE49-F238E27FC236}">
                <a16:creationId xmlns:a16="http://schemas.microsoft.com/office/drawing/2014/main" id="{EB0D7C3E-E572-4315-A711-FA50E24269AA}"/>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constructor</a:t>
            </a:r>
          </a:p>
        </p:txBody>
      </p:sp>
      <p:sp>
        <p:nvSpPr>
          <p:cNvPr id="6" name="Content Placeholder 2"/>
          <p:cNvSpPr>
            <a:spLocks noGrp="1"/>
          </p:cNvSpPr>
          <p:nvPr>
            <p:ph idx="4294967295"/>
          </p:nvPr>
        </p:nvSpPr>
        <p:spPr>
          <a:xfrm>
            <a:off x="410400" y="1422302"/>
            <a:ext cx="8204200" cy="4752975"/>
          </a:xfrm>
        </p:spPr>
        <p:txBody>
          <a:bodyPr/>
          <a:lstStyle/>
          <a:p>
            <a:pPr lvl="1"/>
            <a:r>
              <a:rPr lang="en-US" dirty="0"/>
              <a:t>Is a special constructor that initializes a new object from an existing object.</a:t>
            </a:r>
          </a:p>
          <a:p>
            <a:pPr lvl="1"/>
            <a:endParaRPr lang="en-US" dirty="0"/>
          </a:p>
          <a:p>
            <a:pPr lvl="1"/>
            <a:r>
              <a:rPr lang="en-US" dirty="0"/>
              <a:t>C++ will provide a default copy constructor if you do not provide one yourself.</a:t>
            </a:r>
          </a:p>
          <a:p>
            <a:pPr lvl="1">
              <a:buNone/>
            </a:pPr>
            <a:endParaRPr lang="en-US" dirty="0"/>
          </a:p>
          <a:p>
            <a:pPr lvl="1"/>
            <a:r>
              <a:rPr lang="en-US" dirty="0"/>
              <a:t>The copy constructor is called when:</a:t>
            </a:r>
          </a:p>
          <a:p>
            <a:pPr lvl="2"/>
            <a:r>
              <a:rPr lang="en-US" dirty="0"/>
              <a:t>instantiating one object and initializing it with values from another object</a:t>
            </a:r>
          </a:p>
          <a:p>
            <a:pPr lvl="2"/>
            <a:r>
              <a:rPr lang="en-US" dirty="0"/>
              <a:t>passing an object by value</a:t>
            </a:r>
          </a:p>
          <a:p>
            <a:pPr lvl="2"/>
            <a:r>
              <a:rPr lang="en-US" dirty="0"/>
              <a:t>an object is returned from a function by value</a:t>
            </a:r>
          </a:p>
          <a:p>
            <a:endParaRPr lang="en-US" dirty="0"/>
          </a:p>
        </p:txBody>
      </p:sp>
      <p:sp>
        <p:nvSpPr>
          <p:cNvPr id="3" name="Footer Placeholder 2">
            <a:extLst>
              <a:ext uri="{FF2B5EF4-FFF2-40B4-BE49-F238E27FC236}">
                <a16:creationId xmlns:a16="http://schemas.microsoft.com/office/drawing/2014/main" id="{9EF404AE-A5C0-42CE-A801-89523048C00C}"/>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constructor - Examples</a:t>
            </a:r>
          </a:p>
        </p:txBody>
      </p:sp>
      <p:sp>
        <p:nvSpPr>
          <p:cNvPr id="3" name="Rectangle 2">
            <a:extLst>
              <a:ext uri="{FF2B5EF4-FFF2-40B4-BE49-F238E27FC236}">
                <a16:creationId xmlns:a16="http://schemas.microsoft.com/office/drawing/2014/main" id="{B2910AA5-DFEB-4459-8250-115638503F85}"/>
              </a:ext>
            </a:extLst>
          </p:cNvPr>
          <p:cNvSpPr/>
          <p:nvPr/>
        </p:nvSpPr>
        <p:spPr>
          <a:xfrm>
            <a:off x="592955" y="1491016"/>
            <a:ext cx="5855287" cy="3105131"/>
          </a:xfrm>
          <a:prstGeom prst="rect">
            <a:avLst/>
          </a:prstGeom>
        </p:spPr>
        <p:txBody>
          <a:bodyPr wrap="square">
            <a:spAutoFit/>
          </a:bodyPr>
          <a:lstStyle/>
          <a:p>
            <a:r>
              <a:rPr lang="en-US" sz="1399" dirty="0">
                <a:solidFill>
                  <a:srgbClr val="0000FF"/>
                </a:solidFill>
                <a:latin typeface="Consolas" panose="020B0609020204030204" pitchFamily="49" charset="0"/>
              </a:rPr>
              <a:t>class</a:t>
            </a:r>
            <a:r>
              <a:rPr lang="en-US" sz="1399" dirty="0">
                <a:solidFill>
                  <a:srgbClr val="000000"/>
                </a:solidFill>
                <a:latin typeface="Consolas" panose="020B0609020204030204" pitchFamily="49" charset="0"/>
              </a:rPr>
              <a:t> </a:t>
            </a:r>
            <a:r>
              <a:rPr lang="en-US" sz="1399" dirty="0">
                <a:solidFill>
                  <a:srgbClr val="2B91AF"/>
                </a:solidFill>
                <a:latin typeface="Consolas" panose="020B0609020204030204" pitchFamily="49" charset="0"/>
              </a:rPr>
              <a:t>Student</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a:t>
            </a:r>
          </a:p>
          <a:p>
            <a:r>
              <a:rPr lang="en-US" sz="1399" dirty="0">
                <a:solidFill>
                  <a:srgbClr val="0000FF"/>
                </a:solidFill>
                <a:latin typeface="Consolas" panose="020B0609020204030204" pitchFamily="49" charset="0"/>
              </a:rPr>
              <a:t>private</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int</a:t>
            </a:r>
            <a:r>
              <a:rPr lang="en-US" sz="1399" dirty="0">
                <a:solidFill>
                  <a:srgbClr val="000000"/>
                </a:solidFill>
                <a:latin typeface="Consolas" panose="020B0609020204030204" pitchFamily="49" charset="0"/>
              </a:rPr>
              <a:t> _nota;</a:t>
            </a:r>
          </a:p>
          <a:p>
            <a:r>
              <a:rPr lang="en-US" sz="1399" dirty="0">
                <a:solidFill>
                  <a:srgbClr val="000000"/>
                </a:solidFill>
                <a:latin typeface="Consolas" panose="020B0609020204030204" pitchFamily="49" charset="0"/>
              </a:rPr>
              <a:t>  </a:t>
            </a:r>
            <a:r>
              <a:rPr lang="en-US" sz="1399" dirty="0">
                <a:solidFill>
                  <a:srgbClr val="2B91AF"/>
                </a:solidFill>
                <a:latin typeface="Consolas" panose="020B0609020204030204" pitchFamily="49" charset="0"/>
              </a:rPr>
              <a:t>string</a:t>
            </a:r>
            <a:r>
              <a:rPr lang="en-US" sz="1399" dirty="0">
                <a:solidFill>
                  <a:srgbClr val="000000"/>
                </a:solidFill>
                <a:latin typeface="Consolas" panose="020B0609020204030204" pitchFamily="49" charset="0"/>
              </a:rPr>
              <a:t> _</a:t>
            </a:r>
            <a:r>
              <a:rPr lang="en-US" sz="1399" dirty="0" err="1">
                <a:solidFill>
                  <a:srgbClr val="000000"/>
                </a:solidFill>
                <a:latin typeface="Consolas" panose="020B0609020204030204" pitchFamily="49" charset="0"/>
              </a:rPr>
              <a:t>numeStudent</a:t>
            </a:r>
            <a:r>
              <a:rPr lang="en-US" sz="1399" dirty="0">
                <a:solidFill>
                  <a:srgbClr val="000000"/>
                </a:solidFill>
                <a:latin typeface="Consolas" panose="020B0609020204030204" pitchFamily="49" charset="0"/>
              </a:rPr>
              <a:t>;</a:t>
            </a:r>
          </a:p>
          <a:p>
            <a:r>
              <a:rPr lang="en-US" sz="1399" dirty="0">
                <a:solidFill>
                  <a:srgbClr val="0000FF"/>
                </a:solidFill>
                <a:latin typeface="Consolas" panose="020B0609020204030204" pitchFamily="49" charset="0"/>
              </a:rPr>
              <a:t>public</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Student(){}</a:t>
            </a:r>
          </a:p>
          <a:p>
            <a:r>
              <a:rPr lang="en-US" sz="1399" dirty="0">
                <a:solidFill>
                  <a:srgbClr val="000000"/>
                </a:solidFill>
                <a:latin typeface="Consolas" panose="020B0609020204030204" pitchFamily="49" charset="0"/>
              </a:rPr>
              <a:t>  Student(</a:t>
            </a:r>
            <a:r>
              <a:rPr lang="en-US" sz="1399" dirty="0">
                <a:solidFill>
                  <a:srgbClr val="0000FF"/>
                </a:solidFill>
                <a:latin typeface="Consolas" panose="020B0609020204030204" pitchFamily="49" charset="0"/>
              </a:rPr>
              <a:t>const</a:t>
            </a:r>
            <a:r>
              <a:rPr lang="en-US" sz="1399" dirty="0">
                <a:solidFill>
                  <a:srgbClr val="000000"/>
                </a:solidFill>
                <a:latin typeface="Consolas" panose="020B0609020204030204" pitchFamily="49" charset="0"/>
              </a:rPr>
              <a:t> </a:t>
            </a:r>
            <a:r>
              <a:rPr lang="en-US" sz="1399" dirty="0">
                <a:solidFill>
                  <a:srgbClr val="2B91AF"/>
                </a:solidFill>
                <a:latin typeface="Consolas" panose="020B0609020204030204" pitchFamily="49" charset="0"/>
              </a:rPr>
              <a:t>Student</a:t>
            </a:r>
            <a:r>
              <a:rPr lang="en-US" sz="1399" dirty="0">
                <a:solidFill>
                  <a:srgbClr val="000000"/>
                </a:solidFill>
                <a:latin typeface="Consolas" panose="020B0609020204030204" pitchFamily="49" charset="0"/>
              </a:rPr>
              <a:t> &amp;</a:t>
            </a:r>
            <a:r>
              <a:rPr lang="en-US" sz="1399" dirty="0">
                <a:solidFill>
                  <a:srgbClr val="808080"/>
                </a:solidFill>
                <a:latin typeface="Consolas" panose="020B0609020204030204" pitchFamily="49" charset="0"/>
              </a:rPr>
              <a:t>source</a:t>
            </a:r>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copy constructor</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cout </a:t>
            </a:r>
            <a:r>
              <a:rPr lang="en-US" sz="1399" dirty="0">
                <a:solidFill>
                  <a:srgbClr val="008080"/>
                </a:solidFill>
                <a:latin typeface="Consolas" panose="020B0609020204030204" pitchFamily="49" charset="0"/>
              </a:rPr>
              <a:t>&lt;&lt;</a:t>
            </a:r>
            <a:r>
              <a:rPr lang="en-US" sz="1399" dirty="0">
                <a:solidFill>
                  <a:srgbClr val="000000"/>
                </a:solidFill>
                <a:latin typeface="Consolas" panose="020B0609020204030204" pitchFamily="49" charset="0"/>
              </a:rPr>
              <a:t> </a:t>
            </a:r>
            <a:r>
              <a:rPr lang="en-US" sz="1399" dirty="0">
                <a:solidFill>
                  <a:srgbClr val="A31515"/>
                </a:solidFill>
                <a:latin typeface="Consolas" panose="020B0609020204030204" pitchFamily="49" charset="0"/>
              </a:rPr>
              <a:t>"Copy constructor\n"</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_nota = </a:t>
            </a:r>
            <a:r>
              <a:rPr lang="en-US" sz="1399" dirty="0" err="1">
                <a:solidFill>
                  <a:srgbClr val="808080"/>
                </a:solidFill>
                <a:latin typeface="Consolas" panose="020B0609020204030204" pitchFamily="49" charset="0"/>
              </a:rPr>
              <a:t>source</a:t>
            </a:r>
            <a:r>
              <a:rPr lang="en-US" sz="1399" dirty="0" err="1">
                <a:solidFill>
                  <a:srgbClr val="000000"/>
                </a:solidFill>
                <a:latin typeface="Consolas" panose="020B0609020204030204" pitchFamily="49" charset="0"/>
              </a:rPr>
              <a:t>._nota</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_</a:t>
            </a:r>
            <a:r>
              <a:rPr lang="en-US" sz="1399" dirty="0" err="1">
                <a:solidFill>
                  <a:srgbClr val="000000"/>
                </a:solidFill>
                <a:latin typeface="Consolas" panose="020B0609020204030204" pitchFamily="49" charset="0"/>
              </a:rPr>
              <a:t>numeStudent</a:t>
            </a:r>
            <a:r>
              <a:rPr lang="en-US" sz="1399" dirty="0">
                <a:solidFill>
                  <a:srgbClr val="000000"/>
                </a:solidFill>
                <a:latin typeface="Consolas" panose="020B0609020204030204" pitchFamily="49" charset="0"/>
              </a:rPr>
              <a:t> </a:t>
            </a:r>
            <a:r>
              <a:rPr lang="en-US" sz="1399" dirty="0">
                <a:solidFill>
                  <a:srgbClr val="008080"/>
                </a:solidFill>
                <a:latin typeface="Consolas" panose="020B0609020204030204" pitchFamily="49" charset="0"/>
              </a:rPr>
              <a:t>=</a:t>
            </a:r>
            <a:r>
              <a:rPr lang="en-US" sz="1399" dirty="0">
                <a:solidFill>
                  <a:srgbClr val="000000"/>
                </a:solidFill>
                <a:latin typeface="Consolas" panose="020B0609020204030204" pitchFamily="49" charset="0"/>
              </a:rPr>
              <a:t> </a:t>
            </a:r>
            <a:r>
              <a:rPr lang="en-US" sz="1399" dirty="0">
                <a:solidFill>
                  <a:srgbClr val="808080"/>
                </a:solidFill>
                <a:latin typeface="Consolas" panose="020B0609020204030204" pitchFamily="49" charset="0"/>
              </a:rPr>
              <a:t>source</a:t>
            </a:r>
            <a:r>
              <a:rPr lang="en-US" sz="1399" dirty="0">
                <a:solidFill>
                  <a:srgbClr val="000000"/>
                </a:solidFill>
                <a:latin typeface="Consolas" panose="020B0609020204030204" pitchFamily="49" charset="0"/>
              </a:rPr>
              <a:t>._</a:t>
            </a:r>
            <a:r>
              <a:rPr lang="en-US" sz="1399" dirty="0" err="1">
                <a:solidFill>
                  <a:srgbClr val="000000"/>
                </a:solidFill>
                <a:latin typeface="Consolas" panose="020B0609020204030204" pitchFamily="49" charset="0"/>
              </a:rPr>
              <a:t>numeStudent</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a:t>
            </a:r>
            <a:endParaRPr lang="en-US" sz="1399" dirty="0"/>
          </a:p>
        </p:txBody>
      </p:sp>
      <p:sp>
        <p:nvSpPr>
          <p:cNvPr id="4" name="Rectangle 3">
            <a:extLst>
              <a:ext uri="{FF2B5EF4-FFF2-40B4-BE49-F238E27FC236}">
                <a16:creationId xmlns:a16="http://schemas.microsoft.com/office/drawing/2014/main" id="{D9A94742-F4B3-42DE-B726-7E1A49E76DCD}"/>
              </a:ext>
            </a:extLst>
          </p:cNvPr>
          <p:cNvSpPr/>
          <p:nvPr/>
        </p:nvSpPr>
        <p:spPr>
          <a:xfrm>
            <a:off x="7170814" y="1491016"/>
            <a:ext cx="4760971" cy="3105131"/>
          </a:xfrm>
          <a:prstGeom prst="rect">
            <a:avLst/>
          </a:prstGeom>
        </p:spPr>
        <p:txBody>
          <a:bodyPr wrap="square">
            <a:spAutoFit/>
          </a:bodyPr>
          <a:lstStyle/>
          <a:p>
            <a:r>
              <a:rPr lang="en-US" sz="1399" dirty="0">
                <a:solidFill>
                  <a:srgbClr val="2B91AF"/>
                </a:solidFill>
                <a:latin typeface="Consolas" panose="020B0609020204030204" pitchFamily="49" charset="0"/>
              </a:rPr>
              <a:t>Student</a:t>
            </a:r>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CopyFunction</a:t>
            </a:r>
            <a:r>
              <a:rPr lang="en-US" sz="1399" dirty="0">
                <a:solidFill>
                  <a:srgbClr val="000000"/>
                </a:solidFill>
                <a:latin typeface="Consolas" panose="020B0609020204030204" pitchFamily="49" charset="0"/>
              </a:rPr>
              <a:t>(</a:t>
            </a:r>
            <a:r>
              <a:rPr lang="en-US" sz="1399" dirty="0">
                <a:solidFill>
                  <a:srgbClr val="2B91AF"/>
                </a:solidFill>
                <a:latin typeface="Consolas" panose="020B0609020204030204" pitchFamily="49" charset="0"/>
              </a:rPr>
              <a:t>Student</a:t>
            </a:r>
            <a:r>
              <a:rPr lang="en-US" sz="1399" dirty="0">
                <a:solidFill>
                  <a:srgbClr val="000000"/>
                </a:solidFill>
                <a:latin typeface="Consolas" panose="020B0609020204030204" pitchFamily="49" charset="0"/>
              </a:rPr>
              <a:t> </a:t>
            </a:r>
            <a:r>
              <a:rPr lang="en-US" sz="1399" dirty="0">
                <a:solidFill>
                  <a:srgbClr val="808080"/>
                </a:solidFill>
                <a:latin typeface="Consolas" panose="020B0609020204030204" pitchFamily="49" charset="0"/>
              </a:rPr>
              <a:t>source</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return</a:t>
            </a:r>
            <a:r>
              <a:rPr lang="en-US" sz="1399" dirty="0">
                <a:solidFill>
                  <a:srgbClr val="000000"/>
                </a:solidFill>
                <a:latin typeface="Consolas" panose="020B0609020204030204" pitchFamily="49" charset="0"/>
              </a:rPr>
              <a:t> </a:t>
            </a:r>
            <a:r>
              <a:rPr lang="en-US" sz="1399" dirty="0">
                <a:solidFill>
                  <a:srgbClr val="808080"/>
                </a:solidFill>
                <a:latin typeface="Consolas" panose="020B0609020204030204" pitchFamily="49" charset="0"/>
              </a:rPr>
              <a:t>source</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a:t>
            </a:r>
          </a:p>
          <a:p>
            <a:endParaRPr lang="en-US" sz="1399" dirty="0">
              <a:solidFill>
                <a:srgbClr val="000000"/>
              </a:solidFill>
              <a:latin typeface="Consolas" panose="020B0609020204030204" pitchFamily="49" charset="0"/>
            </a:endParaRPr>
          </a:p>
          <a:p>
            <a:r>
              <a:rPr lang="en-US" sz="1399" dirty="0">
                <a:solidFill>
                  <a:srgbClr val="0000FF"/>
                </a:solidFill>
                <a:latin typeface="Consolas" panose="020B0609020204030204" pitchFamily="49" charset="0"/>
              </a:rPr>
              <a:t>int</a:t>
            </a:r>
            <a:r>
              <a:rPr lang="en-US" sz="1399" dirty="0">
                <a:solidFill>
                  <a:srgbClr val="000000"/>
                </a:solidFill>
                <a:latin typeface="Consolas" panose="020B0609020204030204" pitchFamily="49" charset="0"/>
              </a:rPr>
              <a:t> main()</a:t>
            </a:r>
          </a:p>
          <a:p>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r>
              <a:rPr lang="en-US" sz="1399" dirty="0">
                <a:solidFill>
                  <a:srgbClr val="2B91AF"/>
                </a:solidFill>
                <a:latin typeface="Consolas" panose="020B0609020204030204" pitchFamily="49" charset="0"/>
              </a:rPr>
              <a:t>Student</a:t>
            </a:r>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popescu</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Call copy CTOR</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r>
              <a:rPr lang="en-US" sz="1399" dirty="0">
                <a:solidFill>
                  <a:srgbClr val="2B91AF"/>
                </a:solidFill>
                <a:latin typeface="Consolas" panose="020B0609020204030204" pitchFamily="49" charset="0"/>
              </a:rPr>
              <a:t>Student</a:t>
            </a:r>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ionescu</a:t>
            </a:r>
            <a:r>
              <a:rPr lang="en-US" sz="1399" dirty="0">
                <a:solidFill>
                  <a:srgbClr val="000000"/>
                </a:solidFill>
                <a:latin typeface="Consolas" panose="020B0609020204030204" pitchFamily="49" charset="0"/>
              </a:rPr>
              <a:t> = </a:t>
            </a:r>
            <a:r>
              <a:rPr lang="en-US" sz="1399" dirty="0" err="1">
                <a:solidFill>
                  <a:srgbClr val="000000"/>
                </a:solidFill>
                <a:latin typeface="Consolas" panose="020B0609020204030204" pitchFamily="49" charset="0"/>
              </a:rPr>
              <a:t>popescu</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The copy CTOR is called twice</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CopyFunction</a:t>
            </a:r>
            <a:r>
              <a:rPr lang="en-US" sz="1399" dirty="0">
                <a:solidFill>
                  <a:srgbClr val="000000"/>
                </a:solidFill>
                <a:latin typeface="Consolas" panose="020B0609020204030204" pitchFamily="49" charset="0"/>
              </a:rPr>
              <a:t>(</a:t>
            </a:r>
            <a:r>
              <a:rPr lang="en-US" sz="1399" dirty="0" err="1">
                <a:solidFill>
                  <a:srgbClr val="000000"/>
                </a:solidFill>
                <a:latin typeface="Consolas" panose="020B0609020204030204" pitchFamily="49" charset="0"/>
              </a:rPr>
              <a:t>popescu</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return</a:t>
            </a:r>
            <a:r>
              <a:rPr lang="en-US" sz="1399" dirty="0">
                <a:solidFill>
                  <a:srgbClr val="000000"/>
                </a:solidFill>
                <a:latin typeface="Consolas" panose="020B0609020204030204" pitchFamily="49" charset="0"/>
              </a:rPr>
              <a:t> 0;</a:t>
            </a:r>
          </a:p>
          <a:p>
            <a:r>
              <a:rPr lang="en-US" sz="1399" dirty="0">
                <a:solidFill>
                  <a:srgbClr val="000000"/>
                </a:solidFill>
                <a:latin typeface="Consolas" panose="020B0609020204030204" pitchFamily="49" charset="0"/>
              </a:rPr>
              <a:t>}</a:t>
            </a:r>
            <a:endParaRPr lang="en-US" sz="1399" dirty="0"/>
          </a:p>
        </p:txBody>
      </p:sp>
      <p:sp>
        <p:nvSpPr>
          <p:cNvPr id="5" name="Footer Placeholder 4">
            <a:extLst>
              <a:ext uri="{FF2B5EF4-FFF2-40B4-BE49-F238E27FC236}">
                <a16:creationId xmlns:a16="http://schemas.microsoft.com/office/drawing/2014/main" id="{3110B2A2-575A-4A52-8B74-55A4E288E151}"/>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pointer</a:t>
            </a:r>
          </a:p>
        </p:txBody>
      </p:sp>
      <p:sp>
        <p:nvSpPr>
          <p:cNvPr id="7" name="Content Placeholder 2"/>
          <p:cNvSpPr>
            <a:spLocks noGrp="1"/>
          </p:cNvSpPr>
          <p:nvPr>
            <p:ph idx="4294967295"/>
          </p:nvPr>
        </p:nvSpPr>
        <p:spPr>
          <a:xfrm>
            <a:off x="410400" y="1362372"/>
            <a:ext cx="8204200" cy="1266825"/>
          </a:xfrm>
        </p:spPr>
        <p:txBody>
          <a:bodyPr/>
          <a:lstStyle/>
          <a:p>
            <a:pPr lvl="1">
              <a:buNone/>
            </a:pPr>
            <a:endParaRPr lang="en-US" dirty="0"/>
          </a:p>
          <a:p>
            <a:pPr lvl="1"/>
            <a:r>
              <a:rPr lang="en-US" dirty="0"/>
              <a:t>Is a hidden pointer inside every class member function that points to the class object the member function is working with</a:t>
            </a:r>
          </a:p>
          <a:p>
            <a:pPr lvl="1">
              <a:buNone/>
            </a:pPr>
            <a:endParaRPr lang="en-US" dirty="0"/>
          </a:p>
          <a:p>
            <a:pPr lvl="1">
              <a:buNone/>
            </a:pPr>
            <a:endParaRPr lang="en-US" dirty="0"/>
          </a:p>
          <a:p>
            <a:endParaRPr lang="en-US" dirty="0"/>
          </a:p>
        </p:txBody>
      </p:sp>
      <p:sp>
        <p:nvSpPr>
          <p:cNvPr id="3" name="Rectangle 2">
            <a:extLst>
              <a:ext uri="{FF2B5EF4-FFF2-40B4-BE49-F238E27FC236}">
                <a16:creationId xmlns:a16="http://schemas.microsoft.com/office/drawing/2014/main" id="{53E6D8C3-8620-416B-B8C5-CDFB0103B152}"/>
              </a:ext>
            </a:extLst>
          </p:cNvPr>
          <p:cNvSpPr/>
          <p:nvPr/>
        </p:nvSpPr>
        <p:spPr>
          <a:xfrm>
            <a:off x="1681084" y="2629197"/>
            <a:ext cx="6096000" cy="1168302"/>
          </a:xfrm>
          <a:prstGeom prst="rect">
            <a:avLst/>
          </a:prstGeom>
        </p:spPr>
        <p:txBody>
          <a:bodyPr>
            <a:spAutoFit/>
          </a:bodyPr>
          <a:lstStyle/>
          <a:p>
            <a:r>
              <a:rPr lang="nl-NL" sz="1399" dirty="0">
                <a:solidFill>
                  <a:srgbClr val="000000"/>
                </a:solidFill>
                <a:latin typeface="Consolas" panose="020B0609020204030204" pitchFamily="49" charset="0"/>
              </a:rPr>
              <a:t> Student(</a:t>
            </a:r>
            <a:r>
              <a:rPr lang="nl-NL" sz="1399" dirty="0">
                <a:solidFill>
                  <a:srgbClr val="0000FF"/>
                </a:solidFill>
                <a:latin typeface="Consolas" panose="020B0609020204030204" pitchFamily="49" charset="0"/>
              </a:rPr>
              <a:t>int</a:t>
            </a:r>
            <a:r>
              <a:rPr lang="nl-NL" sz="1399" dirty="0">
                <a:solidFill>
                  <a:srgbClr val="000000"/>
                </a:solidFill>
                <a:latin typeface="Consolas" panose="020B0609020204030204" pitchFamily="49" charset="0"/>
              </a:rPr>
              <a:t> </a:t>
            </a:r>
            <a:r>
              <a:rPr lang="nl-NL" sz="1399" dirty="0">
                <a:solidFill>
                  <a:srgbClr val="808080"/>
                </a:solidFill>
                <a:latin typeface="Consolas" panose="020B0609020204030204" pitchFamily="49" charset="0"/>
              </a:rPr>
              <a:t>_nota</a:t>
            </a:r>
            <a:r>
              <a:rPr lang="nl-NL" sz="1399" dirty="0">
                <a:solidFill>
                  <a:srgbClr val="000000"/>
                </a:solidFill>
                <a:latin typeface="Consolas" panose="020B0609020204030204" pitchFamily="49" charset="0"/>
              </a:rPr>
              <a:t>, </a:t>
            </a:r>
            <a:r>
              <a:rPr lang="nl-NL" sz="1399" dirty="0">
                <a:solidFill>
                  <a:srgbClr val="2B91AF"/>
                </a:solidFill>
                <a:latin typeface="Consolas" panose="020B0609020204030204" pitchFamily="49" charset="0"/>
              </a:rPr>
              <a:t>string</a:t>
            </a:r>
            <a:r>
              <a:rPr lang="nl-NL" sz="1399" dirty="0">
                <a:solidFill>
                  <a:srgbClr val="000000"/>
                </a:solidFill>
                <a:latin typeface="Consolas" panose="020B0609020204030204" pitchFamily="49" charset="0"/>
              </a:rPr>
              <a:t> </a:t>
            </a:r>
            <a:r>
              <a:rPr lang="nl-NL" sz="1399" dirty="0">
                <a:solidFill>
                  <a:srgbClr val="808080"/>
                </a:solidFill>
                <a:latin typeface="Consolas" panose="020B0609020204030204" pitchFamily="49" charset="0"/>
              </a:rPr>
              <a:t>_numeStudent</a:t>
            </a:r>
            <a:r>
              <a:rPr lang="nl-NL"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this</a:t>
            </a:r>
            <a:r>
              <a:rPr lang="en-US" sz="1399" dirty="0">
                <a:solidFill>
                  <a:srgbClr val="000000"/>
                </a:solidFill>
                <a:latin typeface="Consolas" panose="020B0609020204030204" pitchFamily="49" charset="0"/>
              </a:rPr>
              <a:t>-&gt;_nota = </a:t>
            </a:r>
            <a:r>
              <a:rPr lang="en-US" sz="1399" dirty="0">
                <a:solidFill>
                  <a:srgbClr val="808080"/>
                </a:solidFill>
                <a:latin typeface="Consolas" panose="020B0609020204030204" pitchFamily="49" charset="0"/>
              </a:rPr>
              <a:t>_nota</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this</a:t>
            </a:r>
            <a:r>
              <a:rPr lang="en-US" sz="1399" dirty="0">
                <a:solidFill>
                  <a:srgbClr val="000000"/>
                </a:solidFill>
                <a:latin typeface="Consolas" panose="020B0609020204030204" pitchFamily="49" charset="0"/>
              </a:rPr>
              <a:t>-&gt;_</a:t>
            </a:r>
            <a:r>
              <a:rPr lang="en-US" sz="1399" dirty="0" err="1">
                <a:solidFill>
                  <a:srgbClr val="000000"/>
                </a:solidFill>
                <a:latin typeface="Consolas" panose="020B0609020204030204" pitchFamily="49" charset="0"/>
              </a:rPr>
              <a:t>numeStudent</a:t>
            </a:r>
            <a:r>
              <a:rPr lang="en-US" sz="1399" dirty="0">
                <a:solidFill>
                  <a:srgbClr val="000000"/>
                </a:solidFill>
                <a:latin typeface="Consolas" panose="020B0609020204030204" pitchFamily="49" charset="0"/>
              </a:rPr>
              <a:t> </a:t>
            </a:r>
            <a:r>
              <a:rPr lang="en-US" sz="1399" dirty="0">
                <a:solidFill>
                  <a:srgbClr val="008080"/>
                </a:solidFill>
                <a:latin typeface="Consolas" panose="020B0609020204030204" pitchFamily="49" charset="0"/>
              </a:rPr>
              <a:t>=</a:t>
            </a:r>
            <a:r>
              <a:rPr lang="en-US" sz="1399" dirty="0">
                <a:solidFill>
                  <a:srgbClr val="000000"/>
                </a:solidFill>
                <a:latin typeface="Consolas" panose="020B0609020204030204" pitchFamily="49" charset="0"/>
              </a:rPr>
              <a:t> </a:t>
            </a:r>
            <a:r>
              <a:rPr lang="en-US" sz="1399" dirty="0">
                <a:solidFill>
                  <a:srgbClr val="808080"/>
                </a:solidFill>
                <a:latin typeface="Consolas" panose="020B0609020204030204" pitchFamily="49" charset="0"/>
              </a:rPr>
              <a:t>_</a:t>
            </a:r>
            <a:r>
              <a:rPr lang="en-US" sz="1399" dirty="0" err="1">
                <a:solidFill>
                  <a:srgbClr val="808080"/>
                </a:solidFill>
                <a:latin typeface="Consolas" panose="020B0609020204030204" pitchFamily="49" charset="0"/>
              </a:rPr>
              <a:t>numeStudent</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endParaRPr lang="en-US" sz="1399" dirty="0"/>
          </a:p>
        </p:txBody>
      </p:sp>
      <p:sp>
        <p:nvSpPr>
          <p:cNvPr id="4" name="Footer Placeholder 3">
            <a:extLst>
              <a:ext uri="{FF2B5EF4-FFF2-40B4-BE49-F238E27FC236}">
                <a16:creationId xmlns:a16="http://schemas.microsoft.com/office/drawing/2014/main" id="{B208B3C7-2CAF-4E0A-8F0C-B6825B9B4CD2}"/>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operator</a:t>
            </a:r>
          </a:p>
        </p:txBody>
      </p:sp>
      <p:sp>
        <p:nvSpPr>
          <p:cNvPr id="6" name="Content Placeholder 2"/>
          <p:cNvSpPr>
            <a:spLocks noGrp="1"/>
          </p:cNvSpPr>
          <p:nvPr>
            <p:ph idx="4294967295"/>
          </p:nvPr>
        </p:nvSpPr>
        <p:spPr>
          <a:xfrm>
            <a:off x="410400" y="1239348"/>
            <a:ext cx="8204200" cy="1266825"/>
          </a:xfrm>
        </p:spPr>
        <p:txBody>
          <a:bodyPr/>
          <a:lstStyle/>
          <a:p>
            <a:pPr lvl="1">
              <a:buNone/>
            </a:pPr>
            <a:endParaRPr lang="en-US" dirty="0"/>
          </a:p>
          <a:p>
            <a:pPr lvl="1"/>
            <a:r>
              <a:rPr lang="en-US" dirty="0"/>
              <a:t>Assigns to the right hand value of the “=“ operator the left hand value</a:t>
            </a:r>
          </a:p>
          <a:p>
            <a:pPr lvl="1">
              <a:buNone/>
            </a:pPr>
            <a:endParaRPr lang="en-US" dirty="0"/>
          </a:p>
          <a:p>
            <a:pPr lvl="1">
              <a:buNone/>
            </a:pPr>
            <a:endParaRPr lang="en-US" dirty="0"/>
          </a:p>
          <a:p>
            <a:endParaRPr lang="en-US" dirty="0"/>
          </a:p>
        </p:txBody>
      </p:sp>
      <p:sp>
        <p:nvSpPr>
          <p:cNvPr id="3" name="Rectangle 2">
            <a:extLst>
              <a:ext uri="{FF2B5EF4-FFF2-40B4-BE49-F238E27FC236}">
                <a16:creationId xmlns:a16="http://schemas.microsoft.com/office/drawing/2014/main" id="{EE5138F0-664D-479F-A49C-87D68DF41920}"/>
              </a:ext>
            </a:extLst>
          </p:cNvPr>
          <p:cNvSpPr/>
          <p:nvPr/>
        </p:nvSpPr>
        <p:spPr>
          <a:xfrm>
            <a:off x="410400" y="2690721"/>
            <a:ext cx="6096000" cy="1598707"/>
          </a:xfrm>
          <a:prstGeom prst="rect">
            <a:avLst/>
          </a:prstGeom>
        </p:spPr>
        <p:txBody>
          <a:bodyPr>
            <a:spAutoFit/>
          </a:bodyPr>
          <a:lstStyle/>
          <a:p>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Operator =</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r>
              <a:rPr lang="en-US" sz="1399" dirty="0">
                <a:solidFill>
                  <a:srgbClr val="2B91AF"/>
                </a:solidFill>
                <a:latin typeface="Consolas" panose="020B0609020204030204" pitchFamily="49" charset="0"/>
              </a:rPr>
              <a:t>Student</a:t>
            </a:r>
            <a:r>
              <a:rPr lang="en-US" sz="1399" dirty="0">
                <a:solidFill>
                  <a:srgbClr val="000000"/>
                </a:solidFill>
                <a:latin typeface="Consolas" panose="020B0609020204030204" pitchFamily="49" charset="0"/>
              </a:rPr>
              <a:t>&amp; </a:t>
            </a:r>
            <a:r>
              <a:rPr lang="en-US" sz="1399" dirty="0">
                <a:solidFill>
                  <a:srgbClr val="008080"/>
                </a:solidFill>
                <a:latin typeface="Consolas" panose="020B0609020204030204" pitchFamily="49" charset="0"/>
              </a:rPr>
              <a:t>operator=</a:t>
            </a:r>
            <a:r>
              <a:rPr lang="en-US" sz="1399" dirty="0">
                <a:solidFill>
                  <a:srgbClr val="000000"/>
                </a:solidFill>
                <a:latin typeface="Consolas" panose="020B0609020204030204" pitchFamily="49" charset="0"/>
              </a:rPr>
              <a:t>(</a:t>
            </a:r>
            <a:r>
              <a:rPr lang="en-US" sz="1399" dirty="0">
                <a:solidFill>
                  <a:srgbClr val="0000FF"/>
                </a:solidFill>
                <a:latin typeface="Consolas" panose="020B0609020204030204" pitchFamily="49" charset="0"/>
              </a:rPr>
              <a:t>const</a:t>
            </a:r>
            <a:r>
              <a:rPr lang="en-US" sz="1399" dirty="0">
                <a:solidFill>
                  <a:srgbClr val="000000"/>
                </a:solidFill>
                <a:latin typeface="Consolas" panose="020B0609020204030204" pitchFamily="49" charset="0"/>
              </a:rPr>
              <a:t> </a:t>
            </a:r>
            <a:r>
              <a:rPr lang="en-US" sz="1399" dirty="0">
                <a:solidFill>
                  <a:srgbClr val="2B91AF"/>
                </a:solidFill>
                <a:latin typeface="Consolas" panose="020B0609020204030204" pitchFamily="49" charset="0"/>
              </a:rPr>
              <a:t>Student</a:t>
            </a:r>
            <a:r>
              <a:rPr lang="en-US" sz="1399" dirty="0">
                <a:solidFill>
                  <a:srgbClr val="000000"/>
                </a:solidFill>
                <a:latin typeface="Consolas" panose="020B0609020204030204" pitchFamily="49" charset="0"/>
              </a:rPr>
              <a:t> &amp;</a:t>
            </a:r>
            <a:r>
              <a:rPr lang="en-US" sz="1399" dirty="0">
                <a:solidFill>
                  <a:srgbClr val="808080"/>
                </a:solidFill>
                <a:latin typeface="Consolas" panose="020B0609020204030204" pitchFamily="49" charset="0"/>
              </a:rPr>
              <a:t>source</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_nota = </a:t>
            </a:r>
            <a:r>
              <a:rPr lang="en-US" sz="1399" dirty="0" err="1">
                <a:solidFill>
                  <a:srgbClr val="808080"/>
                </a:solidFill>
                <a:latin typeface="Consolas" panose="020B0609020204030204" pitchFamily="49" charset="0"/>
              </a:rPr>
              <a:t>source</a:t>
            </a:r>
            <a:r>
              <a:rPr lang="en-US" sz="1399" dirty="0" err="1">
                <a:solidFill>
                  <a:srgbClr val="000000"/>
                </a:solidFill>
                <a:latin typeface="Consolas" panose="020B0609020204030204" pitchFamily="49" charset="0"/>
              </a:rPr>
              <a:t>._nota</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_</a:t>
            </a:r>
            <a:r>
              <a:rPr lang="en-US" sz="1399" dirty="0" err="1">
                <a:solidFill>
                  <a:srgbClr val="000000"/>
                </a:solidFill>
                <a:latin typeface="Consolas" panose="020B0609020204030204" pitchFamily="49" charset="0"/>
              </a:rPr>
              <a:t>numeStudent</a:t>
            </a:r>
            <a:r>
              <a:rPr lang="en-US" sz="1399" dirty="0">
                <a:solidFill>
                  <a:srgbClr val="000000"/>
                </a:solidFill>
                <a:latin typeface="Consolas" panose="020B0609020204030204" pitchFamily="49" charset="0"/>
              </a:rPr>
              <a:t> </a:t>
            </a:r>
            <a:r>
              <a:rPr lang="en-US" sz="1399" dirty="0">
                <a:solidFill>
                  <a:srgbClr val="008080"/>
                </a:solidFill>
                <a:latin typeface="Consolas" panose="020B0609020204030204" pitchFamily="49" charset="0"/>
              </a:rPr>
              <a:t>=</a:t>
            </a:r>
            <a:r>
              <a:rPr lang="en-US" sz="1399" dirty="0">
                <a:solidFill>
                  <a:srgbClr val="000000"/>
                </a:solidFill>
                <a:latin typeface="Consolas" panose="020B0609020204030204" pitchFamily="49" charset="0"/>
              </a:rPr>
              <a:t> </a:t>
            </a:r>
            <a:r>
              <a:rPr lang="en-US" sz="1399" dirty="0">
                <a:solidFill>
                  <a:srgbClr val="808080"/>
                </a:solidFill>
                <a:latin typeface="Consolas" panose="020B0609020204030204" pitchFamily="49" charset="0"/>
              </a:rPr>
              <a:t>source</a:t>
            </a:r>
            <a:r>
              <a:rPr lang="en-US" sz="1399" dirty="0">
                <a:solidFill>
                  <a:srgbClr val="000000"/>
                </a:solidFill>
                <a:latin typeface="Consolas" panose="020B0609020204030204" pitchFamily="49" charset="0"/>
              </a:rPr>
              <a:t>._</a:t>
            </a:r>
            <a:r>
              <a:rPr lang="en-US" sz="1399" dirty="0" err="1">
                <a:solidFill>
                  <a:srgbClr val="000000"/>
                </a:solidFill>
                <a:latin typeface="Consolas" panose="020B0609020204030204" pitchFamily="49" charset="0"/>
              </a:rPr>
              <a:t>numeStudent</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return</a:t>
            </a:r>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this</a:t>
            </a:r>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returns an existing object</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endParaRPr lang="en-US" sz="1399" dirty="0"/>
          </a:p>
        </p:txBody>
      </p:sp>
      <p:sp>
        <p:nvSpPr>
          <p:cNvPr id="4" name="Footer Placeholder 3">
            <a:extLst>
              <a:ext uri="{FF2B5EF4-FFF2-40B4-BE49-F238E27FC236}">
                <a16:creationId xmlns:a16="http://schemas.microsoft.com/office/drawing/2014/main" id="{47DD15B9-965F-43EA-868F-B5EED06C4781}"/>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Shallow copy vs Deep copy - theory</a:t>
            </a:r>
          </a:p>
        </p:txBody>
      </p:sp>
      <p:sp>
        <p:nvSpPr>
          <p:cNvPr id="6" name="Content Placeholder 2"/>
          <p:cNvSpPr>
            <a:spLocks noGrp="1"/>
          </p:cNvSpPr>
          <p:nvPr>
            <p:ph idx="4294967295"/>
          </p:nvPr>
        </p:nvSpPr>
        <p:spPr>
          <a:xfrm>
            <a:off x="410400" y="1412875"/>
            <a:ext cx="8204200" cy="4752975"/>
          </a:xfrm>
        </p:spPr>
        <p:txBody>
          <a:bodyPr/>
          <a:lstStyle/>
          <a:p>
            <a:pPr lvl="1">
              <a:buNone/>
            </a:pPr>
            <a:r>
              <a:rPr lang="en-US" b="1" dirty="0"/>
              <a:t>Shallow copy - copies all of the member field values of the object</a:t>
            </a:r>
            <a:endParaRPr lang="en-US" dirty="0"/>
          </a:p>
          <a:p>
            <a:pPr lvl="1"/>
            <a:r>
              <a:rPr lang="en-US" dirty="0"/>
              <a:t>Problems appear when you want to copy fields that point to dynamically allocated memory: </a:t>
            </a:r>
          </a:p>
          <a:p>
            <a:pPr lvl="2"/>
            <a:r>
              <a:rPr lang="en-US" dirty="0"/>
              <a:t>The pointer is copied but the memory it points to will not be copied.</a:t>
            </a:r>
          </a:p>
          <a:p>
            <a:pPr lvl="2"/>
            <a:r>
              <a:rPr lang="en-US" dirty="0"/>
              <a:t>The field in both the original object and the copied object points to the same dynamically allocated memory. </a:t>
            </a:r>
          </a:p>
          <a:p>
            <a:pPr lvl="1"/>
            <a:r>
              <a:rPr lang="en-US" dirty="0"/>
              <a:t>The default copy constructor and assignment operator make shallow copies.</a:t>
            </a:r>
          </a:p>
          <a:p>
            <a:pPr lvl="1"/>
            <a:endParaRPr lang="en-US" dirty="0"/>
          </a:p>
          <a:p>
            <a:r>
              <a:rPr lang="en-US" b="1" dirty="0"/>
              <a:t>Deep copy - copies all fields, and makes copies of dynamically allocated memory pointed to by the fields. </a:t>
            </a:r>
          </a:p>
          <a:p>
            <a:pPr>
              <a:buFont typeface="Arial" pitchFamily="34" charset="0"/>
              <a:buChar char="•"/>
            </a:pPr>
            <a:r>
              <a:rPr lang="en-US" dirty="0"/>
              <a:t> To make a deep copy, you must write a copy constructor and overload the assignment operator</a:t>
            </a:r>
          </a:p>
        </p:txBody>
      </p:sp>
      <p:sp>
        <p:nvSpPr>
          <p:cNvPr id="3" name="Footer Placeholder 2">
            <a:extLst>
              <a:ext uri="{FF2B5EF4-FFF2-40B4-BE49-F238E27FC236}">
                <a16:creationId xmlns:a16="http://schemas.microsoft.com/office/drawing/2014/main" id="{46A7D0F8-09CF-4F8E-BDFF-A76A24925641}"/>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Shallow copy vs Deep copy - example</a:t>
            </a:r>
          </a:p>
        </p:txBody>
      </p:sp>
      <p:sp>
        <p:nvSpPr>
          <p:cNvPr id="7" name="Content Placeholder 2"/>
          <p:cNvSpPr>
            <a:spLocks noGrp="1"/>
          </p:cNvSpPr>
          <p:nvPr>
            <p:ph sz="half" idx="4294967295"/>
          </p:nvPr>
        </p:nvSpPr>
        <p:spPr>
          <a:xfrm>
            <a:off x="410400" y="1375906"/>
            <a:ext cx="3440113" cy="949756"/>
          </a:xfrm>
        </p:spPr>
        <p:txBody>
          <a:bodyPr/>
          <a:lstStyle/>
          <a:p>
            <a:pPr lvl="1">
              <a:buNone/>
            </a:pPr>
            <a:r>
              <a:rPr lang="en-US" b="1" dirty="0"/>
              <a:t>Shallow copy – no need to define copy constructor or assignment operator  </a:t>
            </a:r>
          </a:p>
          <a:p>
            <a:pPr lvl="1"/>
            <a:endParaRPr lang="en-US" dirty="0"/>
          </a:p>
          <a:p>
            <a:pPr lvl="1">
              <a:buNone/>
            </a:pPr>
            <a:endParaRPr lang="en-US" dirty="0"/>
          </a:p>
          <a:p>
            <a:pPr lvl="1"/>
            <a:endParaRPr lang="en-US" dirty="0"/>
          </a:p>
          <a:p>
            <a:pPr lvl="1"/>
            <a:endParaRPr lang="en-US" dirty="0"/>
          </a:p>
          <a:p>
            <a:pPr lvl="1">
              <a:buNone/>
            </a:pPr>
            <a:endParaRPr lang="en-US" dirty="0"/>
          </a:p>
          <a:p>
            <a:endParaRPr lang="en-US" dirty="0"/>
          </a:p>
        </p:txBody>
      </p:sp>
      <p:sp>
        <p:nvSpPr>
          <p:cNvPr id="10" name="Content Placeholder 2"/>
          <p:cNvSpPr>
            <a:spLocks noGrp="1"/>
          </p:cNvSpPr>
          <p:nvPr>
            <p:ph sz="half" idx="4294967295"/>
          </p:nvPr>
        </p:nvSpPr>
        <p:spPr>
          <a:xfrm>
            <a:off x="3850513" y="1375906"/>
            <a:ext cx="4040187" cy="901700"/>
          </a:xfrm>
        </p:spPr>
        <p:txBody>
          <a:bodyPr/>
          <a:lstStyle/>
          <a:p>
            <a:pPr lvl="1">
              <a:buNone/>
            </a:pPr>
            <a:r>
              <a:rPr lang="en-US" b="1" dirty="0"/>
              <a:t>Deep copy – must define copy constructor and assignment operator </a:t>
            </a:r>
            <a:endParaRPr lang="en-US" dirty="0"/>
          </a:p>
          <a:p>
            <a:pPr lvl="1"/>
            <a:endParaRPr lang="en-US" dirty="0"/>
          </a:p>
          <a:p>
            <a:pPr lvl="1"/>
            <a:endParaRPr lang="en-US" dirty="0"/>
          </a:p>
          <a:p>
            <a:pPr lvl="1">
              <a:buNone/>
            </a:pPr>
            <a:endParaRPr lang="en-US" dirty="0"/>
          </a:p>
          <a:p>
            <a:endParaRPr lang="en-US" dirty="0"/>
          </a:p>
        </p:txBody>
      </p:sp>
      <p:sp>
        <p:nvSpPr>
          <p:cNvPr id="3" name="Rectangle 2">
            <a:extLst>
              <a:ext uri="{FF2B5EF4-FFF2-40B4-BE49-F238E27FC236}">
                <a16:creationId xmlns:a16="http://schemas.microsoft.com/office/drawing/2014/main" id="{69085C74-7974-4DD4-93C6-CF89B4D62D57}"/>
              </a:ext>
            </a:extLst>
          </p:cNvPr>
          <p:cNvSpPr/>
          <p:nvPr/>
        </p:nvSpPr>
        <p:spPr>
          <a:xfrm>
            <a:off x="3850513" y="2325662"/>
            <a:ext cx="4869281" cy="2893100"/>
          </a:xfrm>
          <a:prstGeom prst="rect">
            <a:avLst/>
          </a:prstGeom>
        </p:spPr>
        <p:txBody>
          <a:bodyPr wrap="square">
            <a:spAutoFit/>
          </a:bodyPr>
          <a:lstStyle/>
          <a:p>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DeepCopy</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char</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myData</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size_t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dataSize</a:t>
            </a:r>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DeepCopy</a:t>
            </a: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size_t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size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char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data</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-&gt;</a:t>
            </a:r>
            <a:r>
              <a:rPr lang="en-US" sz="1400" dirty="0" err="1">
                <a:solidFill>
                  <a:srgbClr val="000000"/>
                </a:solidFill>
                <a:latin typeface="Consolas" panose="020B0609020204030204" pitchFamily="49" charset="0"/>
              </a:rPr>
              <a:t>dataSize</a:t>
            </a:r>
            <a:r>
              <a:rPr lang="en-US" sz="1400" dirty="0">
                <a:solidFill>
                  <a:srgbClr val="000000"/>
                </a:solidFill>
                <a:latin typeface="Consolas" panose="020B0609020204030204" pitchFamily="49" charset="0"/>
              </a:rPr>
              <a:t> = </a:t>
            </a:r>
            <a:r>
              <a:rPr lang="en-US" sz="1400" dirty="0">
                <a:solidFill>
                  <a:srgbClr val="808080"/>
                </a:solidFill>
                <a:latin typeface="Consolas" panose="020B0609020204030204" pitchFamily="49" charset="0"/>
              </a:rPr>
              <a:t>size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-&gt;</a:t>
            </a:r>
            <a:r>
              <a:rPr lang="en-US" sz="1400" dirty="0" err="1">
                <a:solidFill>
                  <a:srgbClr val="000000"/>
                </a:solidFill>
                <a:latin typeface="Consolas" panose="020B0609020204030204" pitchFamily="49" charset="0"/>
              </a:rPr>
              <a:t>myData</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char</a:t>
            </a:r>
            <a:r>
              <a:rPr lang="en-US" sz="1400" dirty="0">
                <a:solidFill>
                  <a:srgbClr val="000000"/>
                </a:solidFill>
                <a:latin typeface="Consolas" panose="020B0609020204030204" pitchFamily="49" charset="0"/>
              </a:rPr>
              <a:t>(</a:t>
            </a:r>
            <a:r>
              <a:rPr lang="en-US" sz="1400" dirty="0">
                <a:solidFill>
                  <a:srgbClr val="808080"/>
                </a:solidFill>
                <a:latin typeface="Consolas" panose="020B0609020204030204" pitchFamily="49" charset="0"/>
              </a:rPr>
              <a:t>size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std::copy(</a:t>
            </a:r>
            <a:r>
              <a:rPr lang="en-US" sz="1400" dirty="0" err="1">
                <a:solidFill>
                  <a:srgbClr val="000000"/>
                </a:solidFill>
                <a:latin typeface="Consolas" panose="020B0609020204030204" pitchFamily="49" charset="0"/>
              </a:rPr>
              <a:t>myData</a:t>
            </a:r>
            <a:r>
              <a:rPr lang="en-US" sz="1400" dirty="0">
                <a:solidFill>
                  <a:srgbClr val="000000"/>
                </a:solidFill>
                <a:latin typeface="Consolas" panose="020B0609020204030204" pitchFamily="49" charset="0"/>
              </a:rPr>
              <a:t>, </a:t>
            </a:r>
            <a:r>
              <a:rPr lang="en-US" sz="1400" dirty="0" err="1">
                <a:solidFill>
                  <a:srgbClr val="808080"/>
                </a:solidFill>
                <a:latin typeface="Consolas" panose="020B0609020204030204" pitchFamily="49" charset="0"/>
              </a:rPr>
              <a:t>data</a:t>
            </a:r>
            <a:r>
              <a:rPr lang="en-US" sz="1400" dirty="0" err="1">
                <a:solidFill>
                  <a:srgbClr val="000000"/>
                </a:solidFill>
                <a:latin typeface="Consolas" panose="020B0609020204030204" pitchFamily="49" charset="0"/>
              </a:rPr>
              <a:t>+</a:t>
            </a:r>
            <a:r>
              <a:rPr lang="en-US" sz="1400" dirty="0" err="1">
                <a:solidFill>
                  <a:srgbClr val="808080"/>
                </a:solidFill>
                <a:latin typeface="Consolas" panose="020B0609020204030204" pitchFamily="49" charset="0"/>
              </a:rPr>
              <a:t>size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-&gt;</a:t>
            </a:r>
            <a:r>
              <a:rPr lang="en-US" sz="1400" dirty="0" err="1">
                <a:solidFill>
                  <a:srgbClr val="000000"/>
                </a:solidFill>
                <a:latin typeface="Consolas" panose="020B0609020204030204" pitchFamily="49" charset="0"/>
              </a:rPr>
              <a:t>myData</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endParaRPr lang="en-US" sz="1400" dirty="0"/>
          </a:p>
        </p:txBody>
      </p:sp>
      <p:sp>
        <p:nvSpPr>
          <p:cNvPr id="4" name="Rectangle 3">
            <a:extLst>
              <a:ext uri="{FF2B5EF4-FFF2-40B4-BE49-F238E27FC236}">
                <a16:creationId xmlns:a16="http://schemas.microsoft.com/office/drawing/2014/main" id="{FFDCE6AE-30B2-4B46-9F95-356B95774DB8}"/>
              </a:ext>
            </a:extLst>
          </p:cNvPr>
          <p:cNvSpPr/>
          <p:nvPr/>
        </p:nvSpPr>
        <p:spPr>
          <a:xfrm>
            <a:off x="626736" y="2325662"/>
            <a:ext cx="2191197" cy="2677656"/>
          </a:xfrm>
          <a:prstGeom prst="rect">
            <a:avLst/>
          </a:prstGeom>
        </p:spPr>
        <p:txBody>
          <a:bodyPr wrap="square">
            <a:spAutoFit/>
          </a:bodyPr>
          <a:lstStyle/>
          <a:p>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ShallowCopy</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myInt;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char</a:t>
            </a:r>
            <a:r>
              <a:rPr lang="en-US" sz="1400" dirty="0">
                <a:solidFill>
                  <a:srgbClr val="000000"/>
                </a:solidFill>
                <a:latin typeface="Consolas" panose="020B0609020204030204" pitchFamily="49" charset="0"/>
              </a:rPr>
              <a:t> myChar;</a:t>
            </a: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ShallowCopy</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myInt = 0;</a:t>
            </a:r>
          </a:p>
          <a:p>
            <a:r>
              <a:rPr lang="en-US" sz="1400" dirty="0">
                <a:solidFill>
                  <a:srgbClr val="000000"/>
                </a:solidFill>
                <a:latin typeface="Consolas" panose="020B0609020204030204" pitchFamily="49" charset="0"/>
              </a:rPr>
              <a:t>    myChar = 0;</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endParaRPr lang="en-US" sz="1400" dirty="0"/>
          </a:p>
        </p:txBody>
      </p:sp>
      <p:sp>
        <p:nvSpPr>
          <p:cNvPr id="5" name="Rectangle 4">
            <a:extLst>
              <a:ext uri="{FF2B5EF4-FFF2-40B4-BE49-F238E27FC236}">
                <a16:creationId xmlns:a16="http://schemas.microsoft.com/office/drawing/2014/main" id="{C0D03911-DB31-477A-A2B4-173DDCE86761}"/>
              </a:ext>
            </a:extLst>
          </p:cNvPr>
          <p:cNvSpPr/>
          <p:nvPr/>
        </p:nvSpPr>
        <p:spPr>
          <a:xfrm>
            <a:off x="8791441" y="2325662"/>
            <a:ext cx="3180964" cy="2246769"/>
          </a:xfrm>
          <a:prstGeom prst="rect">
            <a:avLst/>
          </a:prstGeom>
        </p:spPr>
        <p:txBody>
          <a:bodyPr wrap="square">
            <a:spAutoFit/>
          </a:bodyPr>
          <a:lstStyle/>
          <a:p>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main()</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size_t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 1;</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char</a:t>
            </a:r>
            <a:r>
              <a:rPr lang="en-US" sz="1400" dirty="0">
                <a:solidFill>
                  <a:srgbClr val="000000"/>
                </a:solidFill>
                <a:latin typeface="Consolas" panose="020B0609020204030204" pitchFamily="49" charset="0"/>
              </a:rPr>
              <a:t> data = </a:t>
            </a:r>
            <a:r>
              <a:rPr lang="en-US" sz="1400" dirty="0">
                <a:solidFill>
                  <a:srgbClr val="A31515"/>
                </a:solidFill>
                <a:latin typeface="Consolas" panose="020B0609020204030204" pitchFamily="49" charset="0"/>
              </a:rPr>
              <a:t>'a'</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ShallowCopy</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exampleA</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DeepCopy</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exampleB</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&amp;data);</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0;</a:t>
            </a:r>
          </a:p>
          <a:p>
            <a:r>
              <a:rPr lang="en-US" sz="1400" dirty="0">
                <a:solidFill>
                  <a:srgbClr val="000000"/>
                </a:solidFill>
                <a:latin typeface="Consolas" panose="020B0609020204030204" pitchFamily="49" charset="0"/>
              </a:rPr>
              <a:t>}</a:t>
            </a:r>
            <a:endParaRPr lang="en-US" sz="1400" dirty="0"/>
          </a:p>
        </p:txBody>
      </p:sp>
      <p:sp>
        <p:nvSpPr>
          <p:cNvPr id="6" name="Footer Placeholder 5">
            <a:extLst>
              <a:ext uri="{FF2B5EF4-FFF2-40B4-BE49-F238E27FC236}">
                <a16:creationId xmlns:a16="http://schemas.microsoft.com/office/drawing/2014/main" id="{43AA16BA-9F45-4D2B-89A8-998757F1B3A8}"/>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copy – copy constructor</a:t>
            </a:r>
          </a:p>
        </p:txBody>
      </p:sp>
      <p:sp>
        <p:nvSpPr>
          <p:cNvPr id="6" name="Content Placeholder 2"/>
          <p:cNvSpPr>
            <a:spLocks noGrp="1"/>
          </p:cNvSpPr>
          <p:nvPr>
            <p:ph idx="4294967295"/>
          </p:nvPr>
        </p:nvSpPr>
        <p:spPr>
          <a:xfrm>
            <a:off x="0" y="1412875"/>
            <a:ext cx="8204200" cy="4752975"/>
          </a:xfrm>
        </p:spPr>
        <p:txBody>
          <a:bodyPr/>
          <a:lstStyle/>
          <a:p>
            <a:pPr lvl="1"/>
            <a:endParaRPr lang="en-US" dirty="0"/>
          </a:p>
          <a:p>
            <a:pPr lvl="1">
              <a:buNone/>
            </a:pPr>
            <a:endParaRPr lang="en-US" dirty="0"/>
          </a:p>
          <a:p>
            <a:pPr lvl="1"/>
            <a:endParaRPr lang="en-US" dirty="0"/>
          </a:p>
          <a:p>
            <a:pPr lvl="1"/>
            <a:endParaRPr lang="en-US" dirty="0"/>
          </a:p>
          <a:p>
            <a:pPr lvl="1">
              <a:buNone/>
            </a:pPr>
            <a:endParaRPr lang="en-US" dirty="0"/>
          </a:p>
          <a:p>
            <a:endParaRPr lang="en-US" dirty="0"/>
          </a:p>
        </p:txBody>
      </p:sp>
      <p:sp>
        <p:nvSpPr>
          <p:cNvPr id="3" name="Rectangle 2">
            <a:extLst>
              <a:ext uri="{FF2B5EF4-FFF2-40B4-BE49-F238E27FC236}">
                <a16:creationId xmlns:a16="http://schemas.microsoft.com/office/drawing/2014/main" id="{D7BC7CCF-146F-49B6-9882-6DFCDDF346B1}"/>
              </a:ext>
            </a:extLst>
          </p:cNvPr>
          <p:cNvSpPr/>
          <p:nvPr/>
        </p:nvSpPr>
        <p:spPr>
          <a:xfrm>
            <a:off x="626740" y="1866572"/>
            <a:ext cx="7712366" cy="1383504"/>
          </a:xfrm>
          <a:prstGeom prst="rect">
            <a:avLst/>
          </a:prstGeom>
        </p:spPr>
        <p:txBody>
          <a:bodyPr wrap="square">
            <a:spAutoFit/>
          </a:bodyPr>
          <a:lstStyle/>
          <a:p>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DeepCopy</a:t>
            </a:r>
            <a:r>
              <a:rPr lang="en-US" sz="1399" dirty="0">
                <a:solidFill>
                  <a:srgbClr val="000000"/>
                </a:solidFill>
                <a:latin typeface="Consolas" panose="020B0609020204030204" pitchFamily="49" charset="0"/>
              </a:rPr>
              <a:t>(</a:t>
            </a:r>
            <a:r>
              <a:rPr lang="en-US" sz="1399" dirty="0">
                <a:solidFill>
                  <a:srgbClr val="0000FF"/>
                </a:solidFill>
                <a:latin typeface="Consolas" panose="020B0609020204030204" pitchFamily="49" charset="0"/>
              </a:rPr>
              <a:t>const</a:t>
            </a:r>
            <a:r>
              <a:rPr lang="en-US" sz="1399" dirty="0">
                <a:solidFill>
                  <a:srgbClr val="000000"/>
                </a:solidFill>
                <a:latin typeface="Consolas" panose="020B0609020204030204" pitchFamily="49" charset="0"/>
              </a:rPr>
              <a:t> </a:t>
            </a:r>
            <a:r>
              <a:rPr lang="en-US" sz="1399" dirty="0" err="1">
                <a:solidFill>
                  <a:srgbClr val="2B91AF"/>
                </a:solidFill>
                <a:latin typeface="Consolas" panose="020B0609020204030204" pitchFamily="49" charset="0"/>
              </a:rPr>
              <a:t>DeepCopy</a:t>
            </a:r>
            <a:r>
              <a:rPr lang="en-US" sz="1399" dirty="0">
                <a:solidFill>
                  <a:srgbClr val="000000"/>
                </a:solidFill>
                <a:latin typeface="Consolas" panose="020B0609020204030204" pitchFamily="49" charset="0"/>
              </a:rPr>
              <a:t>&amp; </a:t>
            </a:r>
            <a:r>
              <a:rPr lang="en-US" sz="1399" dirty="0">
                <a:solidFill>
                  <a:srgbClr val="808080"/>
                </a:solidFill>
                <a:latin typeface="Consolas" panose="020B0609020204030204" pitchFamily="49" charset="0"/>
              </a:rPr>
              <a:t>source</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dataSize</a:t>
            </a:r>
            <a:r>
              <a:rPr lang="en-US" sz="1399" dirty="0">
                <a:solidFill>
                  <a:srgbClr val="000000"/>
                </a:solidFill>
                <a:latin typeface="Consolas" panose="020B0609020204030204" pitchFamily="49" charset="0"/>
              </a:rPr>
              <a:t> = </a:t>
            </a:r>
            <a:r>
              <a:rPr lang="en-US" sz="1399" dirty="0" err="1">
                <a:solidFill>
                  <a:srgbClr val="808080"/>
                </a:solidFill>
                <a:latin typeface="Consolas" panose="020B0609020204030204" pitchFamily="49" charset="0"/>
              </a:rPr>
              <a:t>source</a:t>
            </a:r>
            <a:r>
              <a:rPr lang="en-US" sz="1399" dirty="0" err="1">
                <a:solidFill>
                  <a:srgbClr val="000000"/>
                </a:solidFill>
                <a:latin typeface="Consolas" panose="020B0609020204030204" pitchFamily="49" charset="0"/>
              </a:rPr>
              <a:t>.dataSize</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myData</a:t>
            </a:r>
            <a:r>
              <a:rPr lang="en-US" sz="1399" dirty="0">
                <a:solidFill>
                  <a:srgbClr val="000000"/>
                </a:solidFill>
                <a:latin typeface="Consolas" panose="020B0609020204030204" pitchFamily="49" charset="0"/>
              </a:rPr>
              <a:t> = </a:t>
            </a:r>
            <a:r>
              <a:rPr lang="en-US" sz="1399" dirty="0">
                <a:solidFill>
                  <a:srgbClr val="0000FF"/>
                </a:solidFill>
                <a:latin typeface="Consolas" panose="020B0609020204030204" pitchFamily="49" charset="0"/>
              </a:rPr>
              <a:t>new</a:t>
            </a:r>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char</a:t>
            </a:r>
            <a:r>
              <a:rPr lang="en-US" sz="1399" dirty="0">
                <a:solidFill>
                  <a:srgbClr val="000000"/>
                </a:solidFill>
                <a:latin typeface="Consolas" panose="020B0609020204030204" pitchFamily="49" charset="0"/>
              </a:rPr>
              <a:t>(</a:t>
            </a:r>
            <a:r>
              <a:rPr lang="en-US" sz="1399" dirty="0" err="1">
                <a:solidFill>
                  <a:srgbClr val="000000"/>
                </a:solidFill>
                <a:latin typeface="Consolas" panose="020B0609020204030204" pitchFamily="49" charset="0"/>
              </a:rPr>
              <a:t>dataSize</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std::copy(</a:t>
            </a:r>
            <a:r>
              <a:rPr lang="en-US" sz="1399" dirty="0" err="1">
                <a:solidFill>
                  <a:srgbClr val="808080"/>
                </a:solidFill>
                <a:latin typeface="Consolas" panose="020B0609020204030204" pitchFamily="49" charset="0"/>
              </a:rPr>
              <a:t>source</a:t>
            </a:r>
            <a:r>
              <a:rPr lang="en-US" sz="1399" dirty="0" err="1">
                <a:solidFill>
                  <a:srgbClr val="000000"/>
                </a:solidFill>
                <a:latin typeface="Consolas" panose="020B0609020204030204" pitchFamily="49" charset="0"/>
              </a:rPr>
              <a:t>.myData</a:t>
            </a:r>
            <a:r>
              <a:rPr lang="en-US" sz="1399" dirty="0">
                <a:solidFill>
                  <a:srgbClr val="000000"/>
                </a:solidFill>
                <a:latin typeface="Consolas" panose="020B0609020204030204" pitchFamily="49" charset="0"/>
              </a:rPr>
              <a:t>, </a:t>
            </a:r>
            <a:r>
              <a:rPr lang="en-US" sz="1399" dirty="0" err="1">
                <a:solidFill>
                  <a:srgbClr val="808080"/>
                </a:solidFill>
                <a:latin typeface="Consolas" panose="020B0609020204030204" pitchFamily="49" charset="0"/>
              </a:rPr>
              <a:t>source</a:t>
            </a:r>
            <a:r>
              <a:rPr lang="en-US" sz="1399" dirty="0" err="1">
                <a:solidFill>
                  <a:srgbClr val="000000"/>
                </a:solidFill>
                <a:latin typeface="Consolas" panose="020B0609020204030204" pitchFamily="49" charset="0"/>
              </a:rPr>
              <a:t>.myData</a:t>
            </a:r>
            <a:r>
              <a:rPr lang="en-US" sz="1399" dirty="0">
                <a:solidFill>
                  <a:srgbClr val="000000"/>
                </a:solidFill>
                <a:latin typeface="Consolas" panose="020B0609020204030204" pitchFamily="49" charset="0"/>
              </a:rPr>
              <a:t> + </a:t>
            </a:r>
            <a:r>
              <a:rPr lang="en-US" sz="1399" dirty="0" err="1">
                <a:solidFill>
                  <a:srgbClr val="000000"/>
                </a:solidFill>
                <a:latin typeface="Consolas" panose="020B0609020204030204" pitchFamily="49" charset="0"/>
              </a:rPr>
              <a:t>dataSize</a:t>
            </a:r>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myData</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endParaRPr lang="en-US" sz="1399" dirty="0"/>
          </a:p>
        </p:txBody>
      </p:sp>
      <p:sp>
        <p:nvSpPr>
          <p:cNvPr id="4" name="Footer Placeholder 3">
            <a:extLst>
              <a:ext uri="{FF2B5EF4-FFF2-40B4-BE49-F238E27FC236}">
                <a16:creationId xmlns:a16="http://schemas.microsoft.com/office/drawing/2014/main" id="{A8E49BF2-A64A-4E31-A5B8-DC803FDD4167}"/>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844B46B-66FB-4F76-8B0E-37D7D4617D33}"/>
              </a:ext>
            </a:extLst>
          </p:cNvPr>
          <p:cNvSpPr>
            <a:spLocks noGrp="1"/>
          </p:cNvSpPr>
          <p:nvPr>
            <p:ph type="title"/>
          </p:nvPr>
        </p:nvSpPr>
        <p:spPr/>
        <p:txBody>
          <a:bodyPr/>
          <a:lstStyle/>
          <a:p>
            <a:r>
              <a:rPr lang="en-US" dirty="0"/>
              <a:t>Table of contents</a:t>
            </a:r>
            <a:br>
              <a:rPr lang="en-US" dirty="0"/>
            </a:br>
            <a:r>
              <a:rPr lang="en-US" b="0" dirty="0"/>
              <a:t>Index / Agenda</a:t>
            </a:r>
            <a:endParaRPr lang="en-US" dirty="0"/>
          </a:p>
        </p:txBody>
      </p:sp>
      <p:sp>
        <p:nvSpPr>
          <p:cNvPr id="5" name="Aganda">
            <a:extLst>
              <a:ext uri="{FF2B5EF4-FFF2-40B4-BE49-F238E27FC236}">
                <a16:creationId xmlns:a16="http://schemas.microsoft.com/office/drawing/2014/main" id="{A38F6808-4085-423A-A99A-9DC01B1678CB}"/>
              </a:ext>
            </a:extLst>
          </p:cNvPr>
          <p:cNvSpPr>
            <a:spLocks noGrp="1"/>
          </p:cNvSpPr>
          <p:nvPr>
            <p:ph type="body" sz="quarter" idx="12"/>
          </p:nvPr>
        </p:nvSpPr>
        <p:spPr/>
        <p:txBody>
          <a:bodyPr/>
          <a:lstStyle/>
          <a:p>
            <a:pPr lvl="1"/>
            <a:r>
              <a:rPr lang="en-US" dirty="0"/>
              <a:t>Classes and class members 	</a:t>
            </a:r>
          </a:p>
          <a:p>
            <a:pPr lvl="1"/>
            <a:r>
              <a:rPr lang="en-US" dirty="0"/>
              <a:t>Encapsulation	</a:t>
            </a:r>
          </a:p>
          <a:p>
            <a:pPr lvl="1"/>
            <a:r>
              <a:rPr lang="en-US" dirty="0"/>
              <a:t>Constructor/Destructor	</a:t>
            </a:r>
          </a:p>
          <a:p>
            <a:pPr lvl="1"/>
            <a:r>
              <a:rPr lang="en-US" dirty="0"/>
              <a:t>Copy constructor	</a:t>
            </a:r>
          </a:p>
          <a:p>
            <a:pPr lvl="1"/>
            <a:r>
              <a:rPr lang="en-US" dirty="0"/>
              <a:t>This pointer	</a:t>
            </a:r>
          </a:p>
          <a:p>
            <a:pPr lvl="1"/>
            <a:r>
              <a:rPr lang="en-US" dirty="0"/>
              <a:t>Assignment operator	</a:t>
            </a:r>
          </a:p>
          <a:p>
            <a:pPr lvl="1"/>
            <a:r>
              <a:rPr lang="en-US" dirty="0"/>
              <a:t>Shallow copy vs Deep copy	</a:t>
            </a:r>
          </a:p>
          <a:p>
            <a:pPr lvl="1"/>
            <a:r>
              <a:rPr lang="en-US" dirty="0"/>
              <a:t>Friend Function	</a:t>
            </a:r>
          </a:p>
          <a:p>
            <a:pPr lvl="1"/>
            <a:r>
              <a:rPr lang="en-US" dirty="0"/>
              <a:t>Overloading operators	</a:t>
            </a:r>
          </a:p>
          <a:p>
            <a:pPr lvl="1"/>
            <a:r>
              <a:rPr lang="en-US" dirty="0"/>
              <a:t>Hiding the implementation	</a:t>
            </a:r>
          </a:p>
          <a:p>
            <a:pPr lvl="1"/>
            <a:r>
              <a:rPr lang="en-US" dirty="0"/>
              <a:t>References	</a:t>
            </a:r>
          </a:p>
          <a:p>
            <a:pPr lvl="1"/>
            <a:r>
              <a:rPr lang="en-US" dirty="0"/>
              <a:t>Author</a:t>
            </a:r>
          </a:p>
        </p:txBody>
      </p:sp>
      <p:sp>
        <p:nvSpPr>
          <p:cNvPr id="3" name="Footer Placeholder">
            <a:extLst>
              <a:ext uri="{FF2B5EF4-FFF2-40B4-BE49-F238E27FC236}">
                <a16:creationId xmlns:a16="http://schemas.microsoft.com/office/drawing/2014/main" id="{06245AF5-1AE3-49EC-B4ED-2C4EC9A6E5FC}"/>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3405433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copy – assign operator</a:t>
            </a:r>
          </a:p>
        </p:txBody>
      </p:sp>
      <p:sp>
        <p:nvSpPr>
          <p:cNvPr id="6" name="Content Placeholder 2"/>
          <p:cNvSpPr>
            <a:spLocks noGrp="1"/>
          </p:cNvSpPr>
          <p:nvPr>
            <p:ph idx="4294967295"/>
          </p:nvPr>
        </p:nvSpPr>
        <p:spPr>
          <a:xfrm>
            <a:off x="0" y="1412875"/>
            <a:ext cx="8204200" cy="4752975"/>
          </a:xfrm>
        </p:spPr>
        <p:txBody>
          <a:bodyPr/>
          <a:lstStyle/>
          <a:p>
            <a:pPr lvl="1"/>
            <a:endParaRPr lang="en-US" dirty="0"/>
          </a:p>
          <a:p>
            <a:pPr lvl="1">
              <a:buNone/>
            </a:pPr>
            <a:endParaRPr lang="en-US" dirty="0"/>
          </a:p>
          <a:p>
            <a:pPr lvl="1"/>
            <a:endParaRPr lang="en-US" dirty="0"/>
          </a:p>
          <a:p>
            <a:pPr lvl="1"/>
            <a:endParaRPr lang="en-US" dirty="0"/>
          </a:p>
          <a:p>
            <a:pPr lvl="1">
              <a:buNone/>
            </a:pPr>
            <a:endParaRPr lang="en-US" dirty="0"/>
          </a:p>
          <a:p>
            <a:endParaRPr lang="en-US" dirty="0"/>
          </a:p>
        </p:txBody>
      </p:sp>
      <p:sp>
        <p:nvSpPr>
          <p:cNvPr id="3" name="Rectangle 2">
            <a:extLst>
              <a:ext uri="{FF2B5EF4-FFF2-40B4-BE49-F238E27FC236}">
                <a16:creationId xmlns:a16="http://schemas.microsoft.com/office/drawing/2014/main" id="{DB3631FB-0877-4D0E-83A0-5B399BACAA45}"/>
              </a:ext>
            </a:extLst>
          </p:cNvPr>
          <p:cNvSpPr/>
          <p:nvPr/>
        </p:nvSpPr>
        <p:spPr>
          <a:xfrm>
            <a:off x="626739" y="1821881"/>
            <a:ext cx="8843892" cy="1598707"/>
          </a:xfrm>
          <a:prstGeom prst="rect">
            <a:avLst/>
          </a:prstGeom>
        </p:spPr>
        <p:txBody>
          <a:bodyPr wrap="square">
            <a:spAutoFit/>
          </a:bodyPr>
          <a:lstStyle/>
          <a:p>
            <a:r>
              <a:rPr lang="en-US" sz="1399" dirty="0">
                <a:solidFill>
                  <a:srgbClr val="000000"/>
                </a:solidFill>
                <a:latin typeface="Consolas" panose="020B0609020204030204" pitchFamily="49" charset="0"/>
              </a:rPr>
              <a:t> </a:t>
            </a:r>
            <a:r>
              <a:rPr lang="en-US" sz="1399" dirty="0" err="1">
                <a:solidFill>
                  <a:srgbClr val="2B91AF"/>
                </a:solidFill>
                <a:latin typeface="Consolas" panose="020B0609020204030204" pitchFamily="49" charset="0"/>
              </a:rPr>
              <a:t>DeepCopy</a:t>
            </a:r>
            <a:r>
              <a:rPr lang="en-US" sz="1399" dirty="0">
                <a:solidFill>
                  <a:srgbClr val="000000"/>
                </a:solidFill>
                <a:latin typeface="Consolas" panose="020B0609020204030204" pitchFamily="49" charset="0"/>
              </a:rPr>
              <a:t>&amp; </a:t>
            </a:r>
            <a:r>
              <a:rPr lang="en-US" sz="1399" dirty="0">
                <a:solidFill>
                  <a:srgbClr val="008080"/>
                </a:solidFill>
                <a:latin typeface="Consolas" panose="020B0609020204030204" pitchFamily="49" charset="0"/>
              </a:rPr>
              <a:t>operator =</a:t>
            </a:r>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const</a:t>
            </a:r>
            <a:r>
              <a:rPr lang="en-US" sz="1399" dirty="0">
                <a:solidFill>
                  <a:srgbClr val="000000"/>
                </a:solidFill>
                <a:latin typeface="Consolas" panose="020B0609020204030204" pitchFamily="49" charset="0"/>
              </a:rPr>
              <a:t> </a:t>
            </a:r>
            <a:r>
              <a:rPr lang="en-US" sz="1399" dirty="0" err="1">
                <a:solidFill>
                  <a:srgbClr val="2B91AF"/>
                </a:solidFill>
                <a:latin typeface="Consolas" panose="020B0609020204030204" pitchFamily="49" charset="0"/>
              </a:rPr>
              <a:t>DeepCopy</a:t>
            </a:r>
            <a:r>
              <a:rPr lang="en-US" sz="1399" dirty="0">
                <a:solidFill>
                  <a:srgbClr val="000000"/>
                </a:solidFill>
                <a:latin typeface="Consolas" panose="020B0609020204030204" pitchFamily="49" charset="0"/>
              </a:rPr>
              <a:t>&amp; </a:t>
            </a:r>
            <a:r>
              <a:rPr lang="en-US" sz="1399" dirty="0">
                <a:solidFill>
                  <a:srgbClr val="808080"/>
                </a:solidFill>
                <a:latin typeface="Consolas" panose="020B0609020204030204" pitchFamily="49" charset="0"/>
              </a:rPr>
              <a:t>source</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dataSize</a:t>
            </a:r>
            <a:r>
              <a:rPr lang="en-US" sz="1399" dirty="0">
                <a:solidFill>
                  <a:srgbClr val="000000"/>
                </a:solidFill>
                <a:latin typeface="Consolas" panose="020B0609020204030204" pitchFamily="49" charset="0"/>
              </a:rPr>
              <a:t> = </a:t>
            </a:r>
            <a:r>
              <a:rPr lang="en-US" sz="1399" dirty="0" err="1">
                <a:solidFill>
                  <a:srgbClr val="808080"/>
                </a:solidFill>
                <a:latin typeface="Consolas" panose="020B0609020204030204" pitchFamily="49" charset="0"/>
              </a:rPr>
              <a:t>source</a:t>
            </a:r>
            <a:r>
              <a:rPr lang="en-US" sz="1399" dirty="0" err="1">
                <a:solidFill>
                  <a:srgbClr val="000000"/>
                </a:solidFill>
                <a:latin typeface="Consolas" panose="020B0609020204030204" pitchFamily="49" charset="0"/>
              </a:rPr>
              <a:t>.dataSize</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delete[]</a:t>
            </a:r>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myData</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myData</a:t>
            </a:r>
            <a:r>
              <a:rPr lang="en-US" sz="1399" dirty="0">
                <a:solidFill>
                  <a:srgbClr val="000000"/>
                </a:solidFill>
                <a:latin typeface="Consolas" panose="020B0609020204030204" pitchFamily="49" charset="0"/>
              </a:rPr>
              <a:t> = </a:t>
            </a:r>
            <a:r>
              <a:rPr lang="en-US" sz="1399" dirty="0">
                <a:solidFill>
                  <a:srgbClr val="0000FF"/>
                </a:solidFill>
                <a:latin typeface="Consolas" panose="020B0609020204030204" pitchFamily="49" charset="0"/>
              </a:rPr>
              <a:t>new</a:t>
            </a:r>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char</a:t>
            </a:r>
            <a:r>
              <a:rPr lang="en-US" sz="1399" dirty="0">
                <a:solidFill>
                  <a:srgbClr val="000000"/>
                </a:solidFill>
                <a:latin typeface="Consolas" panose="020B0609020204030204" pitchFamily="49" charset="0"/>
              </a:rPr>
              <a:t>(</a:t>
            </a:r>
            <a:r>
              <a:rPr lang="en-US" sz="1399" dirty="0" err="1">
                <a:solidFill>
                  <a:srgbClr val="000000"/>
                </a:solidFill>
                <a:latin typeface="Consolas" panose="020B0609020204030204" pitchFamily="49" charset="0"/>
              </a:rPr>
              <a:t>dataSize</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std::copy(</a:t>
            </a:r>
            <a:r>
              <a:rPr lang="en-US" sz="1399" dirty="0" err="1">
                <a:solidFill>
                  <a:srgbClr val="808080"/>
                </a:solidFill>
                <a:latin typeface="Consolas" panose="020B0609020204030204" pitchFamily="49" charset="0"/>
              </a:rPr>
              <a:t>source</a:t>
            </a:r>
            <a:r>
              <a:rPr lang="en-US" sz="1399" dirty="0" err="1">
                <a:solidFill>
                  <a:srgbClr val="000000"/>
                </a:solidFill>
                <a:latin typeface="Consolas" panose="020B0609020204030204" pitchFamily="49" charset="0"/>
              </a:rPr>
              <a:t>.myData</a:t>
            </a:r>
            <a:r>
              <a:rPr lang="en-US" sz="1399" dirty="0">
                <a:solidFill>
                  <a:srgbClr val="000000"/>
                </a:solidFill>
                <a:latin typeface="Consolas" panose="020B0609020204030204" pitchFamily="49" charset="0"/>
              </a:rPr>
              <a:t>, </a:t>
            </a:r>
            <a:r>
              <a:rPr lang="en-US" sz="1399" dirty="0" err="1">
                <a:solidFill>
                  <a:srgbClr val="808080"/>
                </a:solidFill>
                <a:latin typeface="Consolas" panose="020B0609020204030204" pitchFamily="49" charset="0"/>
              </a:rPr>
              <a:t>source</a:t>
            </a:r>
            <a:r>
              <a:rPr lang="en-US" sz="1399" dirty="0" err="1">
                <a:solidFill>
                  <a:srgbClr val="000000"/>
                </a:solidFill>
                <a:latin typeface="Consolas" panose="020B0609020204030204" pitchFamily="49" charset="0"/>
              </a:rPr>
              <a:t>.myData</a:t>
            </a:r>
            <a:r>
              <a:rPr lang="en-US" sz="1399" dirty="0">
                <a:solidFill>
                  <a:srgbClr val="000000"/>
                </a:solidFill>
                <a:latin typeface="Consolas" panose="020B0609020204030204" pitchFamily="49" charset="0"/>
              </a:rPr>
              <a:t> + </a:t>
            </a:r>
            <a:r>
              <a:rPr lang="en-US" sz="1399" dirty="0" err="1">
                <a:solidFill>
                  <a:srgbClr val="000000"/>
                </a:solidFill>
                <a:latin typeface="Consolas" panose="020B0609020204030204" pitchFamily="49" charset="0"/>
              </a:rPr>
              <a:t>dataSize</a:t>
            </a:r>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myData</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endParaRPr lang="en-US" sz="1399" dirty="0"/>
          </a:p>
        </p:txBody>
      </p:sp>
      <p:sp>
        <p:nvSpPr>
          <p:cNvPr id="4" name="Footer Placeholder 3">
            <a:extLst>
              <a:ext uri="{FF2B5EF4-FFF2-40B4-BE49-F238E27FC236}">
                <a16:creationId xmlns:a16="http://schemas.microsoft.com/office/drawing/2014/main" id="{9284C724-8424-4F39-9183-B6E2284D3B83}"/>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 Friend function</a:t>
            </a:r>
          </a:p>
        </p:txBody>
      </p:sp>
      <p:sp>
        <p:nvSpPr>
          <p:cNvPr id="8" name="Content Placeholder 2"/>
          <p:cNvSpPr>
            <a:spLocks noGrp="1"/>
          </p:cNvSpPr>
          <p:nvPr>
            <p:ph idx="4294967295"/>
          </p:nvPr>
        </p:nvSpPr>
        <p:spPr>
          <a:xfrm>
            <a:off x="410400" y="1412875"/>
            <a:ext cx="8204200" cy="4752975"/>
          </a:xfrm>
        </p:spPr>
        <p:txBody>
          <a:bodyPr/>
          <a:lstStyle/>
          <a:p>
            <a:pPr lvl="1">
              <a:buNone/>
            </a:pPr>
            <a:endParaRPr lang="en-US" dirty="0"/>
          </a:p>
          <a:p>
            <a:pPr lvl="1"/>
            <a:r>
              <a:rPr lang="en-US" dirty="0"/>
              <a:t>Is a function that can access the private members of a class as though it were a member of that class.</a:t>
            </a:r>
          </a:p>
          <a:p>
            <a:pPr lvl="1"/>
            <a:endParaRPr lang="en-US" dirty="0"/>
          </a:p>
          <a:p>
            <a:pPr lvl="1"/>
            <a:r>
              <a:rPr lang="en-US" dirty="0"/>
              <a:t>In all other regards, the friend function is just like a normal function.</a:t>
            </a:r>
          </a:p>
          <a:p>
            <a:pPr lvl="1"/>
            <a:endParaRPr lang="en-US" dirty="0"/>
          </a:p>
          <a:p>
            <a:pPr lvl="1"/>
            <a:r>
              <a:rPr lang="en-US" dirty="0"/>
              <a:t>A friend function may or may not be a member of another class. </a:t>
            </a:r>
          </a:p>
          <a:p>
            <a:pPr lvl="1"/>
            <a:endParaRPr lang="en-US" dirty="0"/>
          </a:p>
          <a:p>
            <a:pPr lvl="1"/>
            <a:r>
              <a:rPr lang="en-US" dirty="0"/>
              <a:t>To declare a friend function, simply use the friend keyword in front of the prototype of the function you wish to be a friend of the class.</a:t>
            </a:r>
          </a:p>
          <a:p>
            <a:pPr lvl="1"/>
            <a:endParaRPr lang="en-US" dirty="0"/>
          </a:p>
          <a:p>
            <a:pPr lvl="1"/>
            <a:r>
              <a:rPr lang="en-US" dirty="0"/>
              <a:t>It does not matter whether you declare the friend function in the private or public section of the class.</a:t>
            </a:r>
          </a:p>
          <a:p>
            <a:endParaRPr lang="en-US" dirty="0"/>
          </a:p>
        </p:txBody>
      </p:sp>
      <p:sp>
        <p:nvSpPr>
          <p:cNvPr id="3" name="Footer Placeholder 2">
            <a:extLst>
              <a:ext uri="{FF2B5EF4-FFF2-40B4-BE49-F238E27FC236}">
                <a16:creationId xmlns:a16="http://schemas.microsoft.com/office/drawing/2014/main" id="{B089EAD2-3942-48C7-9621-0BD50F577880}"/>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 Friend function example</a:t>
            </a:r>
          </a:p>
        </p:txBody>
      </p:sp>
      <p:sp>
        <p:nvSpPr>
          <p:cNvPr id="7" name="Content Placeholder 2"/>
          <p:cNvSpPr>
            <a:spLocks noGrp="1"/>
          </p:cNvSpPr>
          <p:nvPr>
            <p:ph idx="4294967295"/>
          </p:nvPr>
        </p:nvSpPr>
        <p:spPr>
          <a:xfrm>
            <a:off x="410400" y="1414809"/>
            <a:ext cx="5273675" cy="442912"/>
          </a:xfrm>
        </p:spPr>
        <p:txBody>
          <a:bodyPr/>
          <a:lstStyle/>
          <a:p>
            <a:pPr lvl="1">
              <a:buNone/>
            </a:pPr>
            <a:r>
              <a:rPr lang="en-US" b="1" dirty="0"/>
              <a:t>Prototype:</a:t>
            </a:r>
          </a:p>
          <a:p>
            <a:pPr lvl="1"/>
            <a:endParaRPr lang="en-US" dirty="0"/>
          </a:p>
          <a:p>
            <a:pPr lvl="1">
              <a:buNone/>
            </a:pPr>
            <a:endParaRPr lang="en-US" dirty="0"/>
          </a:p>
          <a:p>
            <a:pPr lvl="1"/>
            <a:endParaRPr lang="en-US" dirty="0"/>
          </a:p>
          <a:p>
            <a:pPr lvl="1"/>
            <a:endParaRPr lang="en-US" dirty="0"/>
          </a:p>
          <a:p>
            <a:pPr lvl="1">
              <a:buNone/>
            </a:pPr>
            <a:endParaRPr lang="en-US" dirty="0"/>
          </a:p>
          <a:p>
            <a:endParaRPr lang="en-US" dirty="0"/>
          </a:p>
        </p:txBody>
      </p:sp>
      <p:sp>
        <p:nvSpPr>
          <p:cNvPr id="9" name="Content Placeholder 2"/>
          <p:cNvSpPr>
            <a:spLocks noGrp="1"/>
          </p:cNvSpPr>
          <p:nvPr>
            <p:ph idx="4294967295"/>
          </p:nvPr>
        </p:nvSpPr>
        <p:spPr>
          <a:xfrm>
            <a:off x="410400" y="3901071"/>
            <a:ext cx="5391150" cy="403225"/>
          </a:xfrm>
        </p:spPr>
        <p:txBody>
          <a:bodyPr/>
          <a:lstStyle/>
          <a:p>
            <a:pPr lvl="1">
              <a:buNone/>
            </a:pPr>
            <a:r>
              <a:rPr lang="en-US" b="1" dirty="0"/>
              <a:t>Implementation:</a:t>
            </a:r>
          </a:p>
          <a:p>
            <a:pPr lvl="1"/>
            <a:endParaRPr lang="en-US" dirty="0"/>
          </a:p>
          <a:p>
            <a:pPr lvl="1">
              <a:buNone/>
            </a:pPr>
            <a:endParaRPr lang="en-US" dirty="0"/>
          </a:p>
          <a:p>
            <a:pPr lvl="1"/>
            <a:endParaRPr lang="en-US" dirty="0"/>
          </a:p>
          <a:p>
            <a:pPr lvl="1"/>
            <a:endParaRPr lang="en-US" dirty="0"/>
          </a:p>
          <a:p>
            <a:pPr lvl="1">
              <a:buNone/>
            </a:pPr>
            <a:endParaRPr lang="en-US" dirty="0"/>
          </a:p>
          <a:p>
            <a:endParaRPr lang="en-US" dirty="0"/>
          </a:p>
        </p:txBody>
      </p:sp>
      <p:sp>
        <p:nvSpPr>
          <p:cNvPr id="3" name="Rectangle 2">
            <a:extLst>
              <a:ext uri="{FF2B5EF4-FFF2-40B4-BE49-F238E27FC236}">
                <a16:creationId xmlns:a16="http://schemas.microsoft.com/office/drawing/2014/main" id="{FD052D8D-E2B0-4CA7-BEE1-EECC6B0249B9}"/>
              </a:ext>
            </a:extLst>
          </p:cNvPr>
          <p:cNvSpPr/>
          <p:nvPr/>
        </p:nvSpPr>
        <p:spPr>
          <a:xfrm>
            <a:off x="626740" y="1857721"/>
            <a:ext cx="6096000" cy="1600438"/>
          </a:xfrm>
          <a:prstGeom prst="rect">
            <a:avLst/>
          </a:prstGeom>
        </p:spPr>
        <p:txBody>
          <a:bodyPr>
            <a:spAutoFit/>
          </a:bodyPr>
          <a:lstStyle/>
          <a:p>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DeepCopy</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char</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myData</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size_t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dataSize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friend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EvilFriendFunction</a:t>
            </a: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DeepCopy</a:t>
            </a:r>
            <a:r>
              <a:rPr lang="en-US" sz="1400" dirty="0">
                <a:solidFill>
                  <a:srgbClr val="000000"/>
                </a:solidFill>
                <a:latin typeface="Consolas" panose="020B0609020204030204" pitchFamily="49" charset="0"/>
              </a:rPr>
              <a:t>&amp; </a:t>
            </a:r>
            <a:r>
              <a:rPr lang="en-US" sz="1400" dirty="0">
                <a:solidFill>
                  <a:srgbClr val="808080"/>
                </a:solidFill>
                <a:latin typeface="Consolas" panose="020B0609020204030204" pitchFamily="49" charset="0"/>
              </a:rPr>
              <a:t>source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
            </a:r>
            <a:endParaRPr lang="en-US" sz="1400" dirty="0"/>
          </a:p>
        </p:txBody>
      </p:sp>
      <p:sp>
        <p:nvSpPr>
          <p:cNvPr id="4" name="Rectangle 3">
            <a:extLst>
              <a:ext uri="{FF2B5EF4-FFF2-40B4-BE49-F238E27FC236}">
                <a16:creationId xmlns:a16="http://schemas.microsoft.com/office/drawing/2014/main" id="{797F118B-B51A-4239-985E-760F7C33E41D}"/>
              </a:ext>
            </a:extLst>
          </p:cNvPr>
          <p:cNvSpPr/>
          <p:nvPr/>
        </p:nvSpPr>
        <p:spPr>
          <a:xfrm>
            <a:off x="626739" y="4288362"/>
            <a:ext cx="6096000" cy="954107"/>
          </a:xfrm>
          <a:prstGeom prst="rect">
            <a:avLst/>
          </a:prstGeom>
        </p:spPr>
        <p:txBody>
          <a:bodyPr>
            <a:spAutoFit/>
          </a:bodyPr>
          <a:lstStyle/>
          <a:p>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EvilFriendFunction</a:t>
            </a: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DeepCopy</a:t>
            </a:r>
            <a:r>
              <a:rPr lang="en-US" sz="1400" dirty="0">
                <a:solidFill>
                  <a:srgbClr val="000000"/>
                </a:solidFill>
                <a:latin typeface="Consolas" panose="020B0609020204030204" pitchFamily="49" charset="0"/>
              </a:rPr>
              <a:t>&amp; </a:t>
            </a:r>
            <a:r>
              <a:rPr lang="en-US" sz="1400" dirty="0">
                <a:solidFill>
                  <a:srgbClr val="808080"/>
                </a:solidFill>
                <a:latin typeface="Consolas" panose="020B0609020204030204" pitchFamily="49" charset="0"/>
              </a:rPr>
              <a:t>source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808080"/>
                </a:solidFill>
                <a:latin typeface="Consolas" panose="020B0609020204030204" pitchFamily="49" charset="0"/>
              </a:rPr>
              <a:t>source</a:t>
            </a:r>
            <a:r>
              <a:rPr lang="en-US" sz="1400" dirty="0" err="1">
                <a:solidFill>
                  <a:srgbClr val="000000"/>
                </a:solidFill>
                <a:latin typeface="Consolas" panose="020B0609020204030204" pitchFamily="49" charset="0"/>
              </a:rPr>
              <a:t>.dataSize</a:t>
            </a:r>
            <a:r>
              <a:rPr lang="en-US" sz="1400" dirty="0">
                <a:solidFill>
                  <a:srgbClr val="000000"/>
                </a:solidFill>
                <a:latin typeface="Consolas" panose="020B0609020204030204" pitchFamily="49" charset="0"/>
              </a:rPr>
              <a:t> = 0;</a:t>
            </a:r>
          </a:p>
          <a:p>
            <a:r>
              <a:rPr lang="en-US" sz="1400" dirty="0">
                <a:solidFill>
                  <a:srgbClr val="000000"/>
                </a:solidFill>
                <a:latin typeface="Consolas" panose="020B0609020204030204" pitchFamily="49" charset="0"/>
              </a:rPr>
              <a:t>}</a:t>
            </a:r>
            <a:endParaRPr lang="en-US" sz="1400" dirty="0"/>
          </a:p>
        </p:txBody>
      </p:sp>
      <p:sp>
        <p:nvSpPr>
          <p:cNvPr id="5" name="Footer Placeholder 4">
            <a:extLst>
              <a:ext uri="{FF2B5EF4-FFF2-40B4-BE49-F238E27FC236}">
                <a16:creationId xmlns:a16="http://schemas.microsoft.com/office/drawing/2014/main" id="{6C86C469-2C11-4235-B6B6-7C9BF13115CF}"/>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Overloading operators</a:t>
            </a:r>
            <a:endParaRPr lang="en-US" dirty="0"/>
          </a:p>
        </p:txBody>
      </p:sp>
      <p:sp>
        <p:nvSpPr>
          <p:cNvPr id="7" name="Content Placeholder 2"/>
          <p:cNvSpPr>
            <a:spLocks noGrp="1"/>
          </p:cNvSpPr>
          <p:nvPr>
            <p:ph idx="4294967295"/>
          </p:nvPr>
        </p:nvSpPr>
        <p:spPr>
          <a:xfrm>
            <a:off x="410400" y="1405036"/>
            <a:ext cx="8204200" cy="1266825"/>
          </a:xfrm>
        </p:spPr>
        <p:txBody>
          <a:bodyPr/>
          <a:lstStyle/>
          <a:p>
            <a:pPr lvl="1">
              <a:buNone/>
            </a:pPr>
            <a:r>
              <a:rPr lang="en-US" b="1" dirty="0"/>
              <a:t>Overloading &lt;&lt;</a:t>
            </a:r>
          </a:p>
          <a:p>
            <a:pPr lvl="1"/>
            <a:r>
              <a:rPr lang="en-US" dirty="0"/>
              <a:t> You can overload an operator as a friend function or as a member function</a:t>
            </a:r>
          </a:p>
          <a:p>
            <a:pPr lvl="1"/>
            <a:endParaRPr lang="en-US" dirty="0"/>
          </a:p>
          <a:p>
            <a:pPr lvl="1">
              <a:buNone/>
            </a:pPr>
            <a:endParaRPr lang="en-US" b="1" dirty="0"/>
          </a:p>
          <a:p>
            <a:endParaRPr lang="en-US" dirty="0"/>
          </a:p>
        </p:txBody>
      </p:sp>
      <p:sp>
        <p:nvSpPr>
          <p:cNvPr id="3" name="Rectangle 2">
            <a:extLst>
              <a:ext uri="{FF2B5EF4-FFF2-40B4-BE49-F238E27FC236}">
                <a16:creationId xmlns:a16="http://schemas.microsoft.com/office/drawing/2014/main" id="{72C3FED7-0F02-4599-A260-C10C4B681852}"/>
              </a:ext>
            </a:extLst>
          </p:cNvPr>
          <p:cNvSpPr/>
          <p:nvPr/>
        </p:nvSpPr>
        <p:spPr>
          <a:xfrm>
            <a:off x="626740" y="2139292"/>
            <a:ext cx="6096000" cy="3108543"/>
          </a:xfrm>
          <a:prstGeom prst="rect">
            <a:avLst/>
          </a:prstGeom>
        </p:spPr>
        <p:txBody>
          <a:bodyPr>
            <a:spAutoFit/>
          </a:bodyPr>
          <a:lstStyle/>
          <a:p>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Point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double</a:t>
            </a:r>
            <a:r>
              <a:rPr lang="en-US" sz="1400" dirty="0">
                <a:solidFill>
                  <a:srgbClr val="000000"/>
                </a:solidFill>
                <a:latin typeface="Consolas" panose="020B0609020204030204" pitchFamily="49" charset="0"/>
              </a:rPr>
              <a:t> X, Y, Z;</a:t>
            </a: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ostream</a:t>
            </a:r>
            <a:r>
              <a:rPr lang="en-US" sz="1400" dirty="0">
                <a:solidFill>
                  <a:srgbClr val="000000"/>
                </a:solidFill>
                <a:latin typeface="Consolas" panose="020B0609020204030204" pitchFamily="49" charset="0"/>
              </a:rPr>
              <a:t>&amp; </a:t>
            </a:r>
            <a:r>
              <a:rPr lang="en-US" sz="1400" dirty="0">
                <a:solidFill>
                  <a:srgbClr val="008080"/>
                </a:solidFill>
                <a:latin typeface="Consolas" panose="020B0609020204030204" pitchFamily="49" charset="0"/>
              </a:rPr>
              <a:t>operator&lt;&lt;</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ostream</a:t>
            </a:r>
            <a:r>
              <a:rPr lang="en-US" sz="1400" dirty="0">
                <a:solidFill>
                  <a:srgbClr val="000000"/>
                </a:solidFill>
                <a:latin typeface="Consolas" panose="020B0609020204030204" pitchFamily="49" charset="0"/>
              </a:rPr>
              <a:t> &amp;</a:t>
            </a:r>
            <a:r>
              <a:rPr lang="en-US" sz="1400" dirty="0">
                <a:solidFill>
                  <a:srgbClr val="808080"/>
                </a:solidFill>
                <a:latin typeface="Consolas" panose="020B0609020204030204" pitchFamily="49" charset="0"/>
              </a:rPr>
              <a:t>out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out</a:t>
            </a:r>
            <a:r>
              <a:rPr lang="en-US" sz="1400" dirty="0">
                <a:solidFill>
                  <a:srgbClr val="000000"/>
                </a:solidFill>
                <a:latin typeface="Consolas" panose="020B0609020204030204" pitchFamily="49" charset="0"/>
              </a:rPr>
              <a: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X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 "</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Y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 "</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Z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out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p>
        </p:txBody>
      </p:sp>
      <p:sp>
        <p:nvSpPr>
          <p:cNvPr id="4" name="Footer Placeholder 3">
            <a:extLst>
              <a:ext uri="{FF2B5EF4-FFF2-40B4-BE49-F238E27FC236}">
                <a16:creationId xmlns:a16="http://schemas.microsoft.com/office/drawing/2014/main" id="{C993ADB8-0E86-4765-A801-95843AF22FD7}"/>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Hiding the implementation – headers and sources</a:t>
            </a:r>
          </a:p>
        </p:txBody>
      </p:sp>
      <p:sp>
        <p:nvSpPr>
          <p:cNvPr id="8" name="Content Placeholder 2"/>
          <p:cNvSpPr>
            <a:spLocks noGrp="1"/>
          </p:cNvSpPr>
          <p:nvPr>
            <p:ph sz="half" idx="4294967295"/>
          </p:nvPr>
        </p:nvSpPr>
        <p:spPr>
          <a:xfrm>
            <a:off x="627062" y="1405428"/>
            <a:ext cx="5468938" cy="288925"/>
          </a:xfrm>
        </p:spPr>
        <p:txBody>
          <a:bodyPr/>
          <a:lstStyle/>
          <a:p>
            <a:pPr lvl="1">
              <a:buNone/>
            </a:pPr>
            <a:r>
              <a:rPr lang="en-US" b="1" dirty="0" err="1"/>
              <a:t>point.h</a:t>
            </a:r>
            <a:r>
              <a:rPr lang="en-US" b="1" dirty="0"/>
              <a:t>:</a:t>
            </a:r>
          </a:p>
          <a:p>
            <a:pPr lvl="1"/>
            <a:endParaRPr lang="en-US" dirty="0"/>
          </a:p>
          <a:p>
            <a:pPr lvl="1">
              <a:buNone/>
            </a:pPr>
            <a:endParaRPr lang="en-US" dirty="0"/>
          </a:p>
          <a:p>
            <a:pPr lvl="1"/>
            <a:endParaRPr lang="en-US" dirty="0"/>
          </a:p>
          <a:p>
            <a:pPr lvl="1"/>
            <a:endParaRPr lang="en-US" dirty="0"/>
          </a:p>
          <a:p>
            <a:pPr lvl="1">
              <a:buNone/>
            </a:pPr>
            <a:endParaRPr lang="en-US" dirty="0"/>
          </a:p>
          <a:p>
            <a:endParaRPr lang="en-US" dirty="0"/>
          </a:p>
        </p:txBody>
      </p:sp>
      <p:sp>
        <p:nvSpPr>
          <p:cNvPr id="9" name="Content Placeholder 2"/>
          <p:cNvSpPr>
            <a:spLocks noGrp="1"/>
          </p:cNvSpPr>
          <p:nvPr>
            <p:ph sz="half" idx="4294967295"/>
          </p:nvPr>
        </p:nvSpPr>
        <p:spPr>
          <a:xfrm>
            <a:off x="6225404" y="1414314"/>
            <a:ext cx="5468937" cy="298450"/>
          </a:xfrm>
        </p:spPr>
        <p:txBody>
          <a:bodyPr/>
          <a:lstStyle/>
          <a:p>
            <a:pPr lvl="1">
              <a:buNone/>
            </a:pPr>
            <a:r>
              <a:rPr lang="en-US" b="1" dirty="0"/>
              <a:t>point.cpp:</a:t>
            </a:r>
            <a:endParaRPr lang="en-US" dirty="0"/>
          </a:p>
          <a:p>
            <a:pPr lvl="1"/>
            <a:endParaRPr lang="en-US" dirty="0"/>
          </a:p>
          <a:p>
            <a:pPr lvl="1">
              <a:buNone/>
            </a:pPr>
            <a:endParaRPr lang="en-US" dirty="0"/>
          </a:p>
          <a:p>
            <a:endParaRPr lang="en-US" dirty="0"/>
          </a:p>
        </p:txBody>
      </p:sp>
      <p:sp>
        <p:nvSpPr>
          <p:cNvPr id="3" name="Rectangle 2">
            <a:extLst>
              <a:ext uri="{FF2B5EF4-FFF2-40B4-BE49-F238E27FC236}">
                <a16:creationId xmlns:a16="http://schemas.microsoft.com/office/drawing/2014/main" id="{735C8C72-3283-45E5-BF32-71DF1A8D297A}"/>
              </a:ext>
            </a:extLst>
          </p:cNvPr>
          <p:cNvSpPr/>
          <p:nvPr/>
        </p:nvSpPr>
        <p:spPr>
          <a:xfrm>
            <a:off x="626736" y="1712764"/>
            <a:ext cx="4055156" cy="2858909"/>
          </a:xfrm>
          <a:prstGeom prst="rect">
            <a:avLst/>
          </a:prstGeom>
        </p:spPr>
        <p:txBody>
          <a:bodyPr wrap="square">
            <a:spAutoFit/>
          </a:bodyPr>
          <a:lstStyle/>
          <a:p>
            <a:r>
              <a:rPr lang="en-US" sz="1199" dirty="0">
                <a:solidFill>
                  <a:srgbClr val="808080"/>
                </a:solidFill>
                <a:latin typeface="Consolas" panose="020B0609020204030204" pitchFamily="49" charset="0"/>
              </a:rPr>
              <a:t>#pragma</a:t>
            </a:r>
            <a:r>
              <a:rPr lang="en-US" sz="1199" dirty="0">
                <a:solidFill>
                  <a:srgbClr val="000000"/>
                </a:solidFill>
                <a:latin typeface="Consolas" panose="020B0609020204030204" pitchFamily="49" charset="0"/>
              </a:rPr>
              <a:t> </a:t>
            </a:r>
            <a:r>
              <a:rPr lang="en-US" sz="1199" dirty="0">
                <a:solidFill>
                  <a:srgbClr val="808080"/>
                </a:solidFill>
                <a:latin typeface="Consolas" panose="020B0609020204030204" pitchFamily="49" charset="0"/>
              </a:rPr>
              <a:t>once</a:t>
            </a:r>
            <a:endParaRPr lang="en-US" sz="1199" dirty="0">
              <a:solidFill>
                <a:srgbClr val="000000"/>
              </a:solidFill>
              <a:latin typeface="Consolas" panose="020B0609020204030204" pitchFamily="49" charset="0"/>
            </a:endParaRPr>
          </a:p>
          <a:p>
            <a:r>
              <a:rPr lang="en-US" sz="1199" dirty="0">
                <a:solidFill>
                  <a:srgbClr val="808080"/>
                </a:solidFill>
                <a:latin typeface="Consolas" panose="020B0609020204030204" pitchFamily="49" charset="0"/>
              </a:rPr>
              <a:t>#include</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&lt;iostream&gt;</a:t>
            </a:r>
            <a:endParaRPr lang="en-US" sz="1199" dirty="0">
              <a:solidFill>
                <a:srgbClr val="000000"/>
              </a:solidFill>
              <a:latin typeface="Consolas" panose="020B0609020204030204" pitchFamily="49" charset="0"/>
            </a:endParaRPr>
          </a:p>
          <a:p>
            <a:endParaRPr lang="en-US" sz="1199" dirty="0">
              <a:solidFill>
                <a:srgbClr val="000000"/>
              </a:solidFill>
              <a:latin typeface="Consolas" panose="020B0609020204030204" pitchFamily="49" charset="0"/>
            </a:endParaRPr>
          </a:p>
          <a:p>
            <a:r>
              <a:rPr lang="en-US" sz="1199" dirty="0">
                <a:solidFill>
                  <a:srgbClr val="0000FF"/>
                </a:solidFill>
                <a:latin typeface="Consolas" panose="020B0609020204030204" pitchFamily="49" charset="0"/>
              </a:rPr>
              <a:t>using</a:t>
            </a:r>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namespace</a:t>
            </a:r>
            <a:r>
              <a:rPr lang="en-US" sz="1199" dirty="0">
                <a:solidFill>
                  <a:srgbClr val="000000"/>
                </a:solidFill>
                <a:latin typeface="Consolas" panose="020B0609020204030204" pitchFamily="49" charset="0"/>
              </a:rPr>
              <a:t> std;</a:t>
            </a:r>
          </a:p>
          <a:p>
            <a:endParaRPr lang="en-US" sz="1199" dirty="0">
              <a:solidFill>
                <a:srgbClr val="000000"/>
              </a:solidFill>
              <a:latin typeface="Consolas" panose="020B0609020204030204" pitchFamily="49" charset="0"/>
            </a:endParaRPr>
          </a:p>
          <a:p>
            <a:r>
              <a:rPr lang="en-US" sz="1199" dirty="0">
                <a:solidFill>
                  <a:srgbClr val="0000FF"/>
                </a:solidFill>
                <a:latin typeface="Consolas" panose="020B0609020204030204" pitchFamily="49" charset="0"/>
              </a:rPr>
              <a:t>class</a:t>
            </a:r>
            <a:r>
              <a:rPr lang="en-US" sz="1199" dirty="0">
                <a:solidFill>
                  <a:srgbClr val="000000"/>
                </a:solidFill>
                <a:latin typeface="Consolas" panose="020B0609020204030204" pitchFamily="49" charset="0"/>
              </a:rPr>
              <a:t> </a:t>
            </a:r>
            <a:r>
              <a:rPr lang="en-US" sz="1199" dirty="0">
                <a:solidFill>
                  <a:srgbClr val="2B91AF"/>
                </a:solidFill>
                <a:latin typeface="Consolas" panose="020B0609020204030204" pitchFamily="49" charset="0"/>
              </a:rPr>
              <a:t>Point</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a:t>
            </a:r>
          </a:p>
          <a:p>
            <a:r>
              <a:rPr lang="en-US" sz="1199" dirty="0">
                <a:solidFill>
                  <a:srgbClr val="0000FF"/>
                </a:solidFill>
                <a:latin typeface="Consolas" panose="020B0609020204030204" pitchFamily="49" charset="0"/>
              </a:rPr>
              <a:t>private</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double</a:t>
            </a:r>
            <a:r>
              <a:rPr lang="en-US" sz="1199" dirty="0">
                <a:solidFill>
                  <a:srgbClr val="000000"/>
                </a:solidFill>
                <a:latin typeface="Consolas" panose="020B0609020204030204" pitchFamily="49" charset="0"/>
              </a:rPr>
              <a:t> X, Y, Z;</a:t>
            </a:r>
          </a:p>
          <a:p>
            <a:r>
              <a:rPr lang="en-US" sz="1199" dirty="0">
                <a:solidFill>
                  <a:srgbClr val="0000FF"/>
                </a:solidFill>
                <a:latin typeface="Consolas" panose="020B0609020204030204" pitchFamily="49" charset="0"/>
              </a:rPr>
              <a:t>public</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8000"/>
                </a:solidFill>
                <a:latin typeface="Consolas" panose="020B0609020204030204" pitchFamily="49" charset="0"/>
              </a:rPr>
              <a:t>// Forward declarations</a:t>
            </a:r>
            <a:endParaRPr lang="en-US" sz="1199" dirty="0">
              <a:solidFill>
                <a:srgbClr val="000000"/>
              </a:solidFill>
              <a:latin typeface="Consolas" panose="020B0609020204030204" pitchFamily="49" charset="0"/>
            </a:endParaRPr>
          </a:p>
          <a:p>
            <a:r>
              <a:rPr lang="en-US" sz="1199" dirty="0">
                <a:solidFill>
                  <a:srgbClr val="000000"/>
                </a:solidFill>
                <a:latin typeface="Consolas" panose="020B0609020204030204" pitchFamily="49" charset="0"/>
              </a:rPr>
              <a:t>  Point(){};</a:t>
            </a:r>
          </a:p>
          <a:p>
            <a:r>
              <a:rPr lang="fr-FR" sz="1199" dirty="0">
                <a:solidFill>
                  <a:srgbClr val="000000"/>
                </a:solidFill>
                <a:latin typeface="Consolas" panose="020B0609020204030204" pitchFamily="49" charset="0"/>
              </a:rPr>
              <a:t>  Point(</a:t>
            </a:r>
            <a:r>
              <a:rPr lang="fr-FR" sz="1199" dirty="0">
                <a:solidFill>
                  <a:srgbClr val="0000FF"/>
                </a:solidFill>
                <a:latin typeface="Consolas" panose="020B0609020204030204" pitchFamily="49" charset="0"/>
              </a:rPr>
              <a:t>double</a:t>
            </a:r>
            <a:r>
              <a:rPr lang="fr-FR" sz="1199" dirty="0">
                <a:solidFill>
                  <a:srgbClr val="000000"/>
                </a:solidFill>
                <a:latin typeface="Consolas" panose="020B0609020204030204" pitchFamily="49" charset="0"/>
              </a:rPr>
              <a:t> </a:t>
            </a:r>
            <a:r>
              <a:rPr lang="fr-FR" sz="1199" dirty="0">
                <a:solidFill>
                  <a:srgbClr val="808080"/>
                </a:solidFill>
                <a:latin typeface="Consolas" panose="020B0609020204030204" pitchFamily="49" charset="0"/>
              </a:rPr>
              <a:t>x</a:t>
            </a:r>
            <a:r>
              <a:rPr lang="fr-FR" sz="1199" dirty="0">
                <a:solidFill>
                  <a:srgbClr val="000000"/>
                </a:solidFill>
                <a:latin typeface="Consolas" panose="020B0609020204030204" pitchFamily="49" charset="0"/>
              </a:rPr>
              <a:t>, </a:t>
            </a:r>
            <a:r>
              <a:rPr lang="fr-FR" sz="1199" dirty="0">
                <a:solidFill>
                  <a:srgbClr val="0000FF"/>
                </a:solidFill>
                <a:latin typeface="Consolas" panose="020B0609020204030204" pitchFamily="49" charset="0"/>
              </a:rPr>
              <a:t>double</a:t>
            </a:r>
            <a:r>
              <a:rPr lang="fr-FR" sz="1199" dirty="0">
                <a:solidFill>
                  <a:srgbClr val="000000"/>
                </a:solidFill>
                <a:latin typeface="Consolas" panose="020B0609020204030204" pitchFamily="49" charset="0"/>
              </a:rPr>
              <a:t> </a:t>
            </a:r>
            <a:r>
              <a:rPr lang="fr-FR" sz="1199" dirty="0">
                <a:solidFill>
                  <a:srgbClr val="808080"/>
                </a:solidFill>
                <a:latin typeface="Consolas" panose="020B0609020204030204" pitchFamily="49" charset="0"/>
              </a:rPr>
              <a:t>y</a:t>
            </a:r>
            <a:r>
              <a:rPr lang="fr-FR" sz="1199" dirty="0">
                <a:solidFill>
                  <a:srgbClr val="000000"/>
                </a:solidFill>
                <a:latin typeface="Consolas" panose="020B0609020204030204" pitchFamily="49" charset="0"/>
              </a:rPr>
              <a:t>, </a:t>
            </a:r>
            <a:r>
              <a:rPr lang="fr-FR" sz="1199" dirty="0">
                <a:solidFill>
                  <a:srgbClr val="0000FF"/>
                </a:solidFill>
                <a:latin typeface="Consolas" panose="020B0609020204030204" pitchFamily="49" charset="0"/>
              </a:rPr>
              <a:t>double</a:t>
            </a:r>
            <a:r>
              <a:rPr lang="fr-FR" sz="1199" dirty="0">
                <a:solidFill>
                  <a:srgbClr val="000000"/>
                </a:solidFill>
                <a:latin typeface="Consolas" panose="020B0609020204030204" pitchFamily="49" charset="0"/>
              </a:rPr>
              <a:t> </a:t>
            </a:r>
            <a:r>
              <a:rPr lang="fr-FR" sz="1199" dirty="0">
                <a:solidFill>
                  <a:srgbClr val="808080"/>
                </a:solidFill>
                <a:latin typeface="Consolas" panose="020B0609020204030204" pitchFamily="49" charset="0"/>
              </a:rPr>
              <a:t>z</a:t>
            </a:r>
            <a:r>
              <a:rPr lang="fr-FR"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err="1">
                <a:solidFill>
                  <a:srgbClr val="2B91AF"/>
                </a:solidFill>
                <a:latin typeface="Consolas" panose="020B0609020204030204" pitchFamily="49" charset="0"/>
              </a:rPr>
              <a:t>ostream</a:t>
            </a:r>
            <a:r>
              <a:rPr lang="en-US" sz="1199" dirty="0">
                <a:solidFill>
                  <a:srgbClr val="000000"/>
                </a:solidFill>
                <a:latin typeface="Consolas" panose="020B0609020204030204" pitchFamily="49" charset="0"/>
              </a:rPr>
              <a:t>&amp; </a:t>
            </a:r>
            <a:r>
              <a:rPr lang="en-US" sz="1199" dirty="0">
                <a:solidFill>
                  <a:srgbClr val="008080"/>
                </a:solidFill>
                <a:latin typeface="Consolas" panose="020B0609020204030204" pitchFamily="49" charset="0"/>
              </a:rPr>
              <a:t>operator&lt;&lt;</a:t>
            </a:r>
            <a:r>
              <a:rPr lang="en-US" sz="1199" dirty="0">
                <a:solidFill>
                  <a:srgbClr val="000000"/>
                </a:solidFill>
                <a:latin typeface="Consolas" panose="020B0609020204030204" pitchFamily="49" charset="0"/>
              </a:rPr>
              <a:t> (</a:t>
            </a:r>
            <a:r>
              <a:rPr lang="en-US" sz="1199" dirty="0" err="1">
                <a:solidFill>
                  <a:srgbClr val="2B91AF"/>
                </a:solidFill>
                <a:latin typeface="Consolas" panose="020B0609020204030204" pitchFamily="49" charset="0"/>
              </a:rPr>
              <a:t>ostream</a:t>
            </a:r>
            <a:r>
              <a:rPr lang="en-US" sz="1199" dirty="0">
                <a:solidFill>
                  <a:srgbClr val="000000"/>
                </a:solidFill>
                <a:latin typeface="Consolas" panose="020B0609020204030204" pitchFamily="49" charset="0"/>
              </a:rPr>
              <a:t> &amp;</a:t>
            </a:r>
            <a:r>
              <a:rPr lang="en-US" sz="1199" dirty="0">
                <a:solidFill>
                  <a:srgbClr val="808080"/>
                </a:solidFill>
                <a:latin typeface="Consolas" panose="020B0609020204030204" pitchFamily="49" charset="0"/>
              </a:rPr>
              <a:t>out</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a:t>
            </a:r>
            <a:endParaRPr lang="en-US" sz="1199" dirty="0"/>
          </a:p>
        </p:txBody>
      </p:sp>
      <p:sp>
        <p:nvSpPr>
          <p:cNvPr id="4" name="Rectangle 3">
            <a:extLst>
              <a:ext uri="{FF2B5EF4-FFF2-40B4-BE49-F238E27FC236}">
                <a16:creationId xmlns:a16="http://schemas.microsoft.com/office/drawing/2014/main" id="{BCADA42F-C0D4-4127-914A-F3A92D453958}"/>
              </a:ext>
            </a:extLst>
          </p:cNvPr>
          <p:cNvSpPr/>
          <p:nvPr/>
        </p:nvSpPr>
        <p:spPr>
          <a:xfrm>
            <a:off x="6225404" y="1703834"/>
            <a:ext cx="6096000" cy="3227793"/>
          </a:xfrm>
          <a:prstGeom prst="rect">
            <a:avLst/>
          </a:prstGeom>
        </p:spPr>
        <p:txBody>
          <a:bodyPr>
            <a:spAutoFit/>
          </a:bodyPr>
          <a:lstStyle/>
          <a:p>
            <a:r>
              <a:rPr lang="en-US" sz="1199" dirty="0">
                <a:solidFill>
                  <a:srgbClr val="808080"/>
                </a:solidFill>
                <a:latin typeface="Consolas" panose="020B0609020204030204" pitchFamily="49" charset="0"/>
              </a:rPr>
              <a:t>#include</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a:t>
            </a:r>
            <a:r>
              <a:rPr lang="en-US" sz="1199" dirty="0" err="1">
                <a:solidFill>
                  <a:srgbClr val="A31515"/>
                </a:solidFill>
                <a:latin typeface="Consolas" panose="020B0609020204030204" pitchFamily="49" charset="0"/>
              </a:rPr>
              <a:t>Point.h</a:t>
            </a:r>
            <a:r>
              <a:rPr lang="en-US" sz="1199" dirty="0">
                <a:solidFill>
                  <a:srgbClr val="A31515"/>
                </a:solidFill>
                <a:latin typeface="Consolas" panose="020B0609020204030204" pitchFamily="49" charset="0"/>
              </a:rPr>
              <a:t>"</a:t>
            </a:r>
            <a:endParaRPr lang="en-US" sz="1199" dirty="0">
              <a:solidFill>
                <a:srgbClr val="000000"/>
              </a:solidFill>
              <a:latin typeface="Consolas" panose="020B0609020204030204" pitchFamily="49" charset="0"/>
            </a:endParaRPr>
          </a:p>
          <a:p>
            <a:r>
              <a:rPr lang="en-US" sz="1199" dirty="0">
                <a:solidFill>
                  <a:srgbClr val="008000"/>
                </a:solidFill>
                <a:latin typeface="Consolas" panose="020B0609020204030204" pitchFamily="49" charset="0"/>
              </a:rPr>
              <a:t>// :: scope resolution operator specifies that the operator '&lt;&lt;'</a:t>
            </a:r>
            <a:endParaRPr lang="en-US" sz="1199" dirty="0">
              <a:solidFill>
                <a:srgbClr val="000000"/>
              </a:solidFill>
              <a:latin typeface="Consolas" panose="020B0609020204030204" pitchFamily="49" charset="0"/>
            </a:endParaRPr>
          </a:p>
          <a:p>
            <a:r>
              <a:rPr lang="en-US" sz="1199" dirty="0">
                <a:solidFill>
                  <a:srgbClr val="008000"/>
                </a:solidFill>
                <a:latin typeface="Consolas" panose="020B0609020204030204" pitchFamily="49" charset="0"/>
              </a:rPr>
              <a:t>// is a member of Point</a:t>
            </a:r>
            <a:endParaRPr lang="en-US" sz="1199" dirty="0">
              <a:solidFill>
                <a:srgbClr val="000000"/>
              </a:solidFill>
              <a:latin typeface="Consolas" panose="020B0609020204030204" pitchFamily="49" charset="0"/>
            </a:endParaRPr>
          </a:p>
          <a:p>
            <a:r>
              <a:rPr lang="en-US" sz="1199" dirty="0" err="1">
                <a:solidFill>
                  <a:srgbClr val="2B91AF"/>
                </a:solidFill>
                <a:latin typeface="Consolas" panose="020B0609020204030204" pitchFamily="49" charset="0"/>
              </a:rPr>
              <a:t>ostream</a:t>
            </a:r>
            <a:r>
              <a:rPr lang="en-US" sz="1199" dirty="0">
                <a:solidFill>
                  <a:srgbClr val="000000"/>
                </a:solidFill>
                <a:latin typeface="Consolas" panose="020B0609020204030204" pitchFamily="49" charset="0"/>
              </a:rPr>
              <a:t>&amp; </a:t>
            </a:r>
            <a:r>
              <a:rPr lang="en-US" sz="1199" dirty="0">
                <a:solidFill>
                  <a:srgbClr val="2B91AF"/>
                </a:solidFill>
                <a:latin typeface="Consolas" panose="020B0609020204030204" pitchFamily="49" charset="0"/>
              </a:rPr>
              <a:t>Point</a:t>
            </a:r>
            <a:r>
              <a:rPr lang="en-US" sz="1199" dirty="0">
                <a:solidFill>
                  <a:srgbClr val="000000"/>
                </a:solidFill>
                <a:latin typeface="Consolas" panose="020B0609020204030204" pitchFamily="49" charset="0"/>
              </a:rPr>
              <a:t>::</a:t>
            </a:r>
            <a:r>
              <a:rPr lang="en-US" sz="1199" dirty="0">
                <a:solidFill>
                  <a:srgbClr val="008080"/>
                </a:solidFill>
                <a:latin typeface="Consolas" panose="020B0609020204030204" pitchFamily="49" charset="0"/>
              </a:rPr>
              <a:t>operator&lt;&lt;</a:t>
            </a:r>
            <a:r>
              <a:rPr lang="en-US" sz="1199" dirty="0">
                <a:solidFill>
                  <a:srgbClr val="000000"/>
                </a:solidFill>
                <a:latin typeface="Consolas" panose="020B0609020204030204" pitchFamily="49" charset="0"/>
              </a:rPr>
              <a:t> (</a:t>
            </a:r>
            <a:r>
              <a:rPr lang="en-US" sz="1199" dirty="0" err="1">
                <a:solidFill>
                  <a:srgbClr val="2B91AF"/>
                </a:solidFill>
                <a:latin typeface="Consolas" panose="020B0609020204030204" pitchFamily="49" charset="0"/>
              </a:rPr>
              <a:t>ostream</a:t>
            </a:r>
            <a:r>
              <a:rPr lang="en-US" sz="1199" dirty="0">
                <a:solidFill>
                  <a:srgbClr val="000000"/>
                </a:solidFill>
                <a:latin typeface="Consolas" panose="020B0609020204030204" pitchFamily="49" charset="0"/>
              </a:rPr>
              <a:t> &amp;</a:t>
            </a:r>
            <a:r>
              <a:rPr lang="en-US" sz="1199" dirty="0">
                <a:solidFill>
                  <a:srgbClr val="808080"/>
                </a:solidFill>
                <a:latin typeface="Consolas" panose="020B0609020204030204" pitchFamily="49" charset="0"/>
              </a:rPr>
              <a:t>out</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808080"/>
                </a:solidFill>
                <a:latin typeface="Consolas" panose="020B0609020204030204" pitchFamily="49" charset="0"/>
              </a:rPr>
              <a:t>out</a:t>
            </a:r>
            <a:r>
              <a:rPr lang="en-US" sz="1199" dirty="0">
                <a:solidFill>
                  <a:srgbClr val="000000"/>
                </a:solidFill>
                <a:latin typeface="Consolas" panose="020B0609020204030204" pitchFamily="49" charset="0"/>
              </a:rPr>
              <a: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a:t>
            </a:r>
            <a:r>
              <a:rPr lang="en-US" sz="1199" dirty="0">
                <a:solidFill>
                  <a:srgbClr val="000000"/>
                </a:solidFill>
                <a:latin typeface="Consolas" panose="020B0609020204030204" pitchFamily="49" charset="0"/>
              </a:rPr>
              <a: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X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 "</a:t>
            </a:r>
            <a:r>
              <a:rPr lang="en-US" sz="1199" dirty="0">
                <a:solidFill>
                  <a:srgbClr val="000000"/>
                </a:solidFill>
                <a:latin typeface="Consolas" panose="020B0609020204030204" pitchFamily="49" charset="0"/>
              </a:rPr>
              <a:t> </a:t>
            </a:r>
          </a:p>
          <a:p>
            <a:r>
              <a:rPr lang="en-US" sz="1199" dirty="0">
                <a:solidFill>
                  <a:srgbClr val="000000"/>
                </a:solidFill>
                <a:latin typeface="Consolas" panose="020B0609020204030204" pitchFamily="49" charset="0"/>
              </a:rPr>
              <a: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Y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 "</a:t>
            </a:r>
            <a:r>
              <a:rPr lang="en-US" sz="1199" dirty="0">
                <a:solidFill>
                  <a:srgbClr val="000000"/>
                </a:solidFill>
                <a:latin typeface="Consolas" panose="020B0609020204030204" pitchFamily="49" charset="0"/>
              </a:rPr>
              <a:t> </a:t>
            </a:r>
          </a:p>
          <a:p>
            <a:r>
              <a:rPr lang="en-US" sz="1199" dirty="0">
                <a:solidFill>
                  <a:srgbClr val="000000"/>
                </a:solidFill>
                <a:latin typeface="Consolas" panose="020B0609020204030204" pitchFamily="49" charset="0"/>
              </a:rPr>
              <a:t>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Z </a:t>
            </a:r>
            <a:r>
              <a:rPr lang="en-US" sz="1199" dirty="0">
                <a:solidFill>
                  <a:srgbClr val="008080"/>
                </a:solidFill>
                <a:latin typeface="Consolas" panose="020B0609020204030204" pitchFamily="49" charset="0"/>
              </a:rPr>
              <a:t>&lt;&lt;</a:t>
            </a:r>
            <a:r>
              <a:rPr lang="en-US" sz="1199" dirty="0">
                <a:solidFill>
                  <a:srgbClr val="000000"/>
                </a:solidFill>
                <a:latin typeface="Consolas" panose="020B0609020204030204" pitchFamily="49" charset="0"/>
              </a:rPr>
              <a:t> </a:t>
            </a:r>
            <a:r>
              <a:rPr lang="en-US" sz="1199" dirty="0">
                <a:solidFill>
                  <a:srgbClr val="A31515"/>
                </a:solidFill>
                <a:latin typeface="Consolas" panose="020B0609020204030204" pitchFamily="49" charset="0"/>
              </a:rPr>
              <a:t>")"</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return</a:t>
            </a:r>
            <a:r>
              <a:rPr lang="en-US" sz="1199" dirty="0">
                <a:solidFill>
                  <a:srgbClr val="000000"/>
                </a:solidFill>
                <a:latin typeface="Consolas" panose="020B0609020204030204" pitchFamily="49" charset="0"/>
              </a:rPr>
              <a:t> </a:t>
            </a:r>
            <a:r>
              <a:rPr lang="en-US" sz="1199" dirty="0">
                <a:solidFill>
                  <a:srgbClr val="808080"/>
                </a:solidFill>
                <a:latin typeface="Consolas" panose="020B0609020204030204" pitchFamily="49" charset="0"/>
              </a:rPr>
              <a:t>out</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a:t>
            </a:r>
          </a:p>
          <a:p>
            <a:endParaRPr lang="en-US" sz="1199" dirty="0">
              <a:solidFill>
                <a:srgbClr val="000000"/>
              </a:solidFill>
              <a:latin typeface="Consolas" panose="020B0609020204030204" pitchFamily="49" charset="0"/>
            </a:endParaRPr>
          </a:p>
          <a:p>
            <a:r>
              <a:rPr lang="fr-FR" sz="1199" dirty="0">
                <a:solidFill>
                  <a:srgbClr val="2B91AF"/>
                </a:solidFill>
                <a:latin typeface="Consolas" panose="020B0609020204030204" pitchFamily="49" charset="0"/>
              </a:rPr>
              <a:t>Point</a:t>
            </a:r>
            <a:r>
              <a:rPr lang="fr-FR" sz="1199" dirty="0">
                <a:solidFill>
                  <a:srgbClr val="000000"/>
                </a:solidFill>
                <a:latin typeface="Consolas" panose="020B0609020204030204" pitchFamily="49" charset="0"/>
              </a:rPr>
              <a:t>::Point(</a:t>
            </a:r>
            <a:r>
              <a:rPr lang="fr-FR" sz="1199" dirty="0">
                <a:solidFill>
                  <a:srgbClr val="0000FF"/>
                </a:solidFill>
                <a:latin typeface="Consolas" panose="020B0609020204030204" pitchFamily="49" charset="0"/>
              </a:rPr>
              <a:t>double</a:t>
            </a:r>
            <a:r>
              <a:rPr lang="fr-FR" sz="1199" dirty="0">
                <a:solidFill>
                  <a:srgbClr val="000000"/>
                </a:solidFill>
                <a:latin typeface="Consolas" panose="020B0609020204030204" pitchFamily="49" charset="0"/>
              </a:rPr>
              <a:t> </a:t>
            </a:r>
            <a:r>
              <a:rPr lang="fr-FR" sz="1199" dirty="0">
                <a:solidFill>
                  <a:srgbClr val="808080"/>
                </a:solidFill>
                <a:latin typeface="Consolas" panose="020B0609020204030204" pitchFamily="49" charset="0"/>
              </a:rPr>
              <a:t>x</a:t>
            </a:r>
            <a:r>
              <a:rPr lang="fr-FR" sz="1199" dirty="0">
                <a:solidFill>
                  <a:srgbClr val="000000"/>
                </a:solidFill>
                <a:latin typeface="Consolas" panose="020B0609020204030204" pitchFamily="49" charset="0"/>
              </a:rPr>
              <a:t>, </a:t>
            </a:r>
            <a:r>
              <a:rPr lang="fr-FR" sz="1199" dirty="0">
                <a:solidFill>
                  <a:srgbClr val="0000FF"/>
                </a:solidFill>
                <a:latin typeface="Consolas" panose="020B0609020204030204" pitchFamily="49" charset="0"/>
              </a:rPr>
              <a:t>double</a:t>
            </a:r>
            <a:r>
              <a:rPr lang="fr-FR" sz="1199" dirty="0">
                <a:solidFill>
                  <a:srgbClr val="000000"/>
                </a:solidFill>
                <a:latin typeface="Consolas" panose="020B0609020204030204" pitchFamily="49" charset="0"/>
              </a:rPr>
              <a:t> </a:t>
            </a:r>
            <a:r>
              <a:rPr lang="fr-FR" sz="1199" dirty="0">
                <a:solidFill>
                  <a:srgbClr val="808080"/>
                </a:solidFill>
                <a:latin typeface="Consolas" panose="020B0609020204030204" pitchFamily="49" charset="0"/>
              </a:rPr>
              <a:t>y</a:t>
            </a:r>
            <a:r>
              <a:rPr lang="fr-FR" sz="1199" dirty="0">
                <a:solidFill>
                  <a:srgbClr val="000000"/>
                </a:solidFill>
                <a:latin typeface="Consolas" panose="020B0609020204030204" pitchFamily="49" charset="0"/>
              </a:rPr>
              <a:t>, </a:t>
            </a:r>
            <a:r>
              <a:rPr lang="fr-FR" sz="1199" dirty="0">
                <a:solidFill>
                  <a:srgbClr val="0000FF"/>
                </a:solidFill>
                <a:latin typeface="Consolas" panose="020B0609020204030204" pitchFamily="49" charset="0"/>
              </a:rPr>
              <a:t>double</a:t>
            </a:r>
            <a:r>
              <a:rPr lang="fr-FR" sz="1199" dirty="0">
                <a:solidFill>
                  <a:srgbClr val="000000"/>
                </a:solidFill>
                <a:latin typeface="Consolas" panose="020B0609020204030204" pitchFamily="49" charset="0"/>
              </a:rPr>
              <a:t> </a:t>
            </a:r>
            <a:r>
              <a:rPr lang="fr-FR" sz="1199" dirty="0">
                <a:solidFill>
                  <a:srgbClr val="808080"/>
                </a:solidFill>
                <a:latin typeface="Consolas" panose="020B0609020204030204" pitchFamily="49" charset="0"/>
              </a:rPr>
              <a:t>z</a:t>
            </a:r>
            <a:r>
              <a:rPr lang="fr-FR"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this</a:t>
            </a:r>
            <a:r>
              <a:rPr lang="en-US" sz="1199" dirty="0">
                <a:solidFill>
                  <a:srgbClr val="000000"/>
                </a:solidFill>
                <a:latin typeface="Consolas" panose="020B0609020204030204" pitchFamily="49" charset="0"/>
              </a:rPr>
              <a:t>-&gt;X = </a:t>
            </a:r>
            <a:r>
              <a:rPr lang="en-US" sz="1199" dirty="0">
                <a:solidFill>
                  <a:srgbClr val="808080"/>
                </a:solidFill>
                <a:latin typeface="Consolas" panose="020B0609020204030204" pitchFamily="49" charset="0"/>
              </a:rPr>
              <a:t>x</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this</a:t>
            </a:r>
            <a:r>
              <a:rPr lang="en-US" sz="1199" dirty="0">
                <a:solidFill>
                  <a:srgbClr val="000000"/>
                </a:solidFill>
                <a:latin typeface="Consolas" panose="020B0609020204030204" pitchFamily="49" charset="0"/>
              </a:rPr>
              <a:t>-&gt;Y = </a:t>
            </a:r>
            <a:r>
              <a:rPr lang="en-US" sz="1199" dirty="0">
                <a:solidFill>
                  <a:srgbClr val="808080"/>
                </a:solidFill>
                <a:latin typeface="Consolas" panose="020B0609020204030204" pitchFamily="49" charset="0"/>
              </a:rPr>
              <a:t>y</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  </a:t>
            </a:r>
            <a:r>
              <a:rPr lang="en-US" sz="1199" dirty="0">
                <a:solidFill>
                  <a:srgbClr val="0000FF"/>
                </a:solidFill>
                <a:latin typeface="Consolas" panose="020B0609020204030204" pitchFamily="49" charset="0"/>
              </a:rPr>
              <a:t>this</a:t>
            </a:r>
            <a:r>
              <a:rPr lang="en-US" sz="1199" dirty="0">
                <a:solidFill>
                  <a:srgbClr val="000000"/>
                </a:solidFill>
                <a:latin typeface="Consolas" panose="020B0609020204030204" pitchFamily="49" charset="0"/>
              </a:rPr>
              <a:t>-&gt;Z = </a:t>
            </a:r>
            <a:r>
              <a:rPr lang="en-US" sz="1199" dirty="0">
                <a:solidFill>
                  <a:srgbClr val="808080"/>
                </a:solidFill>
                <a:latin typeface="Consolas" panose="020B0609020204030204" pitchFamily="49" charset="0"/>
              </a:rPr>
              <a:t>z</a:t>
            </a:r>
            <a:r>
              <a:rPr lang="en-US" sz="1199" dirty="0">
                <a:solidFill>
                  <a:srgbClr val="000000"/>
                </a:solidFill>
                <a:latin typeface="Consolas" panose="020B0609020204030204" pitchFamily="49" charset="0"/>
              </a:rPr>
              <a:t>;</a:t>
            </a:r>
          </a:p>
          <a:p>
            <a:r>
              <a:rPr lang="en-US" sz="1199" dirty="0">
                <a:solidFill>
                  <a:srgbClr val="000000"/>
                </a:solidFill>
                <a:latin typeface="Consolas" panose="020B0609020204030204" pitchFamily="49" charset="0"/>
              </a:rPr>
              <a:t>}</a:t>
            </a:r>
            <a:endParaRPr lang="en-US" sz="1199" dirty="0"/>
          </a:p>
        </p:txBody>
      </p:sp>
      <p:sp>
        <p:nvSpPr>
          <p:cNvPr id="5" name="Footer Placeholder 4">
            <a:extLst>
              <a:ext uri="{FF2B5EF4-FFF2-40B4-BE49-F238E27FC236}">
                <a16:creationId xmlns:a16="http://schemas.microsoft.com/office/drawing/2014/main" id="{60081751-E484-4C19-85A4-4836965C0629}"/>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Member</a:t>
            </a:r>
          </a:p>
        </p:txBody>
      </p:sp>
      <p:sp>
        <p:nvSpPr>
          <p:cNvPr id="6" name="Content Placeholder 2"/>
          <p:cNvSpPr>
            <a:spLocks noGrp="1"/>
          </p:cNvSpPr>
          <p:nvPr>
            <p:ph idx="4294967295"/>
          </p:nvPr>
        </p:nvSpPr>
        <p:spPr>
          <a:xfrm>
            <a:off x="410400" y="1412875"/>
            <a:ext cx="8204200" cy="4752975"/>
          </a:xfrm>
        </p:spPr>
        <p:txBody>
          <a:bodyPr/>
          <a:lstStyle/>
          <a:p>
            <a:pPr lvl="1"/>
            <a:r>
              <a:rPr lang="en-US" b="1" dirty="0"/>
              <a:t>Static member variable - </a:t>
            </a:r>
            <a:r>
              <a:rPr lang="en-US" dirty="0"/>
              <a:t>only exist once in a program regardless of how many class objects are defined.</a:t>
            </a:r>
          </a:p>
          <a:p>
            <a:pPr lvl="1"/>
            <a:endParaRPr lang="en-US" b="1" dirty="0"/>
          </a:p>
          <a:p>
            <a:pPr lvl="1"/>
            <a:r>
              <a:rPr lang="en-US" b="1" dirty="0"/>
              <a:t>Static member functions – </a:t>
            </a:r>
            <a:r>
              <a:rPr lang="en-US" dirty="0"/>
              <a:t>are functions that are  not attached to any particular object.</a:t>
            </a:r>
          </a:p>
          <a:p>
            <a:pPr lvl="1"/>
            <a:endParaRPr lang="en-US" dirty="0"/>
          </a:p>
          <a:p>
            <a:pPr lvl="2"/>
            <a:r>
              <a:rPr lang="en-US" dirty="0"/>
              <a:t>They can be called directly by using the class name and the scope operator.</a:t>
            </a:r>
          </a:p>
          <a:p>
            <a:pPr lvl="2"/>
            <a:endParaRPr lang="en-US" dirty="0"/>
          </a:p>
          <a:p>
            <a:pPr lvl="2"/>
            <a:r>
              <a:rPr lang="en-US" dirty="0"/>
              <a:t>They have no this pointer.</a:t>
            </a:r>
          </a:p>
          <a:p>
            <a:pPr lvl="2"/>
            <a:endParaRPr lang="en-US" dirty="0"/>
          </a:p>
          <a:p>
            <a:pPr lvl="2"/>
            <a:r>
              <a:rPr lang="en-US" dirty="0"/>
              <a:t>They do not work on an object.</a:t>
            </a:r>
          </a:p>
          <a:p>
            <a:endParaRPr lang="en-US" dirty="0"/>
          </a:p>
        </p:txBody>
      </p:sp>
      <p:sp>
        <p:nvSpPr>
          <p:cNvPr id="3" name="Footer Placeholder 2">
            <a:extLst>
              <a:ext uri="{FF2B5EF4-FFF2-40B4-BE49-F238E27FC236}">
                <a16:creationId xmlns:a16="http://schemas.microsoft.com/office/drawing/2014/main" id="{808D81B6-18C9-420B-9E77-E58E78407E4E}"/>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Member – example</a:t>
            </a:r>
          </a:p>
        </p:txBody>
      </p:sp>
      <p:sp>
        <p:nvSpPr>
          <p:cNvPr id="3" name="Rectangle 2">
            <a:extLst>
              <a:ext uri="{FF2B5EF4-FFF2-40B4-BE49-F238E27FC236}">
                <a16:creationId xmlns:a16="http://schemas.microsoft.com/office/drawing/2014/main" id="{B12D5A50-6B96-4CCD-AAA5-D271E7371B70}"/>
              </a:ext>
            </a:extLst>
          </p:cNvPr>
          <p:cNvSpPr/>
          <p:nvPr/>
        </p:nvSpPr>
        <p:spPr>
          <a:xfrm>
            <a:off x="6564873" y="1439314"/>
            <a:ext cx="5235158" cy="3539430"/>
          </a:xfrm>
          <a:prstGeom prst="rect">
            <a:avLst/>
          </a:prstGeom>
        </p:spPr>
        <p:txBody>
          <a:bodyPr wrap="square">
            <a:spAutoFit/>
          </a:bodyPr>
          <a:lstStyle/>
          <a:p>
            <a:r>
              <a:rPr lang="en-US" sz="1400" dirty="0">
                <a:solidFill>
                  <a:srgbClr val="008000"/>
                </a:solidFill>
                <a:latin typeface="Consolas" panose="020B0609020204030204" pitchFamily="49" charset="0"/>
              </a:rPr>
              <a:t>// Constructor</a:t>
            </a:r>
            <a:endParaRPr lang="en-US" sz="1400" dirty="0">
              <a:solidFill>
                <a:srgbClr val="000000"/>
              </a:solidFill>
              <a:latin typeface="Consolas" panose="020B0609020204030204" pitchFamily="49" charset="0"/>
            </a:endParaRPr>
          </a:p>
          <a:p>
            <a:r>
              <a:rPr lang="fr-FR" sz="1400" dirty="0">
                <a:solidFill>
                  <a:srgbClr val="2B91AF"/>
                </a:solidFill>
                <a:latin typeface="Consolas" panose="020B0609020204030204" pitchFamily="49" charset="0"/>
              </a:rPr>
              <a:t>Point2D</a:t>
            </a:r>
            <a:r>
              <a:rPr lang="fr-FR" sz="1400" dirty="0">
                <a:solidFill>
                  <a:srgbClr val="000000"/>
                </a:solidFill>
                <a:latin typeface="Consolas" panose="020B0609020204030204" pitchFamily="49" charset="0"/>
              </a:rPr>
              <a:t>::Point2D(</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a:solidFill>
                  <a:srgbClr val="808080"/>
                </a:solidFill>
                <a:latin typeface="Consolas" panose="020B0609020204030204" pitchFamily="49" charset="0"/>
              </a:rPr>
              <a:t>x</a:t>
            </a:r>
            <a:r>
              <a:rPr lang="fr-FR" sz="1400" dirty="0">
                <a:solidFill>
                  <a:srgbClr val="000000"/>
                </a:solidFill>
                <a:latin typeface="Consolas" panose="020B0609020204030204" pitchFamily="49" charset="0"/>
              </a:rPr>
              <a:t>, </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a:solidFill>
                  <a:srgbClr val="808080"/>
                </a:solidFill>
                <a:latin typeface="Consolas" panose="020B0609020204030204" pitchFamily="49" charset="0"/>
              </a:rPr>
              <a:t>y</a:t>
            </a:r>
            <a:r>
              <a:rPr lang="fr-FR" sz="1400" dirty="0">
                <a:solidFill>
                  <a:srgbClr val="000000"/>
                </a:solidFill>
                <a:latin typeface="Consolas" panose="020B0609020204030204" pitchFamily="49" charset="0"/>
              </a:rPr>
              <a:t>): X(</a:t>
            </a:r>
            <a:r>
              <a:rPr lang="fr-FR" sz="1400" dirty="0">
                <a:solidFill>
                  <a:srgbClr val="808080"/>
                </a:solidFill>
                <a:latin typeface="Consolas" panose="020B0609020204030204" pitchFamily="49" charset="0"/>
              </a:rPr>
              <a:t>x</a:t>
            </a:r>
            <a:r>
              <a:rPr lang="fr-FR" sz="1400" dirty="0">
                <a:solidFill>
                  <a:srgbClr val="000000"/>
                </a:solidFill>
                <a:latin typeface="Consolas" panose="020B0609020204030204" pitchFamily="49" charset="0"/>
              </a:rPr>
              <a:t>), Y(</a:t>
            </a:r>
            <a:r>
              <a:rPr lang="fr-FR" sz="1400" dirty="0">
                <a:solidFill>
                  <a:srgbClr val="808080"/>
                </a:solidFill>
                <a:latin typeface="Consolas" panose="020B0609020204030204" pitchFamily="49" charset="0"/>
              </a:rPr>
              <a:t>y</a:t>
            </a:r>
            <a:r>
              <a:rPr lang="fr-FR"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-&gt;</a:t>
            </a:r>
            <a:r>
              <a:rPr lang="en-US" sz="1400" dirty="0" err="1">
                <a:solidFill>
                  <a:srgbClr val="000000"/>
                </a:solidFill>
                <a:latin typeface="Consolas" panose="020B0609020204030204" pitchFamily="49" charset="0"/>
              </a:rPr>
              <a:t>pointID</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-&gt;</a:t>
            </a:r>
            <a:r>
              <a:rPr lang="en-US" sz="1400" dirty="0" err="1">
                <a:solidFill>
                  <a:srgbClr val="000000"/>
                </a:solidFill>
                <a:latin typeface="Consolas" panose="020B0609020204030204" pitchFamily="49" charset="0"/>
              </a:rPr>
              <a:t>pointNr</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p>
          <a:p>
            <a:r>
              <a:rPr lang="en-US" sz="1400" dirty="0">
                <a:solidFill>
                  <a:srgbClr val="008000"/>
                </a:solidFill>
                <a:latin typeface="Consolas" panose="020B0609020204030204" pitchFamily="49" charset="0"/>
              </a:rPr>
              <a:t>// Display method</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Point2D</a:t>
            </a:r>
            <a:r>
              <a:rPr lang="en-US" sz="1400" dirty="0">
                <a:solidFill>
                  <a:srgbClr val="000000"/>
                </a:solidFill>
                <a:latin typeface="Consolas" panose="020B0609020204030204" pitchFamily="49" charset="0"/>
              </a:rPr>
              <a:t>::Display()</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cout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"ID: "</a:t>
            </a:r>
            <a:r>
              <a:rPr lang="en-US" sz="1400" dirty="0">
                <a:solidFill>
                  <a:srgbClr val="000000"/>
                </a:solidFill>
                <a:latin typeface="Consolas" panose="020B0609020204030204" pitchFamily="49" charset="0"/>
              </a:rPr>
              <a: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-&gt;</a:t>
            </a:r>
            <a:r>
              <a:rPr lang="en-US" sz="1400" dirty="0" err="1">
                <a:solidFill>
                  <a:srgbClr val="000000"/>
                </a:solidFill>
                <a:latin typeface="Consolas" panose="020B0609020204030204" pitchFamily="49" charset="0"/>
              </a:rPr>
              <a:t>pointID</a:t>
            </a:r>
            <a:r>
              <a:rPr lang="en-US" sz="1400" dirty="0">
                <a:solidFill>
                  <a:srgbClr val="000000"/>
                </a:solidFill>
                <a:latin typeface="Consolas" panose="020B0609020204030204" pitchFamily="49" charset="0"/>
              </a:rPr>
              <a:t> </a:t>
            </a:r>
            <a:r>
              <a:rPr lang="en-US" sz="1400" dirty="0">
                <a:solidFill>
                  <a:srgbClr val="008080"/>
                </a:solidFill>
                <a:latin typeface="Consolas" panose="020B0609020204030204" pitchFamily="49" charset="0"/>
              </a:rPr>
              <a:t>&lt;&lt;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X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Y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endl;</a:t>
            </a:r>
          </a:p>
          <a:p>
            <a:r>
              <a:rPr lang="en-US" sz="1400" dirty="0">
                <a:solidFill>
                  <a:srgbClr val="000000"/>
                </a:solidFill>
                <a:latin typeface="Consolas" panose="020B0609020204030204" pitchFamily="49" charset="0"/>
              </a:rPr>
              <a:t>}</a:t>
            </a:r>
          </a:p>
          <a:p>
            <a:r>
              <a:rPr lang="en-US" sz="1400" dirty="0">
                <a:solidFill>
                  <a:srgbClr val="008000"/>
                </a:solidFill>
                <a:latin typeface="Consolas" panose="020B0609020204030204" pitchFamily="49" charset="0"/>
              </a:rPr>
              <a:t>// Static method</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Point2D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DispPointNr</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cout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"Number of instances: "</a:t>
            </a:r>
            <a:r>
              <a:rPr lang="en-US" sz="1400" dirty="0">
                <a:solidFill>
                  <a:srgbClr val="000000"/>
                </a:solidFill>
                <a:latin typeface="Consolas" panose="020B0609020204030204" pitchFamily="49" charset="0"/>
              </a:rPr>
              <a: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pointNr</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1400" dirty="0"/>
          </a:p>
        </p:txBody>
      </p:sp>
      <p:sp>
        <p:nvSpPr>
          <p:cNvPr id="4" name="Rectangle 3">
            <a:extLst>
              <a:ext uri="{FF2B5EF4-FFF2-40B4-BE49-F238E27FC236}">
                <a16:creationId xmlns:a16="http://schemas.microsoft.com/office/drawing/2014/main" id="{E51A310D-EA34-42CE-BB61-05D6478DA46B}"/>
              </a:ext>
            </a:extLst>
          </p:cNvPr>
          <p:cNvSpPr/>
          <p:nvPr/>
        </p:nvSpPr>
        <p:spPr>
          <a:xfrm>
            <a:off x="468874" y="1446106"/>
            <a:ext cx="5627127" cy="2893100"/>
          </a:xfrm>
          <a:prstGeom prst="rect">
            <a:avLst/>
          </a:prstGeom>
        </p:spPr>
        <p:txBody>
          <a:bodyPr wrap="square">
            <a:spAutoFit/>
          </a:bodyPr>
          <a:lstStyle/>
          <a:p>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Point2D</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X,Y, </a:t>
            </a:r>
            <a:r>
              <a:rPr lang="en-US" sz="1400" dirty="0" err="1">
                <a:solidFill>
                  <a:srgbClr val="000000"/>
                </a:solidFill>
                <a:latin typeface="Consolas" panose="020B0609020204030204" pitchFamily="49" charset="0"/>
              </a:rPr>
              <a:t>pointID</a:t>
            </a:r>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pointNr</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static member variable</a:t>
            </a:r>
            <a:endParaRPr lang="en-US"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Point2D(</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a:solidFill>
                  <a:srgbClr val="808080"/>
                </a:solidFill>
                <a:latin typeface="Consolas" panose="020B0609020204030204" pitchFamily="49" charset="0"/>
              </a:rPr>
              <a:t>x</a:t>
            </a:r>
            <a:r>
              <a:rPr lang="fr-FR" sz="1400" dirty="0">
                <a:solidFill>
                  <a:srgbClr val="000000"/>
                </a:solidFill>
                <a:latin typeface="Consolas" panose="020B0609020204030204" pitchFamily="49" charset="0"/>
              </a:rPr>
              <a:t>, </a:t>
            </a:r>
            <a:r>
              <a:rPr lang="fr-FR" sz="1400" dirty="0" err="1">
                <a:solidFill>
                  <a:srgbClr val="0000FF"/>
                </a:solidFill>
                <a:latin typeface="Consolas" panose="020B0609020204030204" pitchFamily="49" charset="0"/>
              </a:rPr>
              <a:t>int</a:t>
            </a:r>
            <a:r>
              <a:rPr lang="fr-FR" sz="1400" dirty="0">
                <a:solidFill>
                  <a:srgbClr val="000000"/>
                </a:solidFill>
                <a:latin typeface="Consolas" panose="020B0609020204030204" pitchFamily="49" charset="0"/>
              </a:rPr>
              <a:t> </a:t>
            </a:r>
            <a:r>
              <a:rPr lang="fr-FR" sz="1400" dirty="0">
                <a:solidFill>
                  <a:srgbClr val="808080"/>
                </a:solidFill>
                <a:latin typeface="Consolas" panose="020B0609020204030204" pitchFamily="49" charset="0"/>
              </a:rPr>
              <a:t>y</a:t>
            </a:r>
            <a:r>
              <a:rPr lang="fr-FR"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DispPointNr</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static member method</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Display();</a:t>
            </a:r>
          </a:p>
          <a:p>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8000"/>
                </a:solidFill>
                <a:latin typeface="Consolas" panose="020B0609020204030204" pitchFamily="49" charset="0"/>
              </a:rPr>
              <a:t>// static member initialization</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Point2D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pointNr</a:t>
            </a:r>
            <a:r>
              <a:rPr lang="en-US" sz="1400" dirty="0">
                <a:solidFill>
                  <a:srgbClr val="000000"/>
                </a:solidFill>
                <a:latin typeface="Consolas" panose="020B0609020204030204" pitchFamily="49" charset="0"/>
              </a:rPr>
              <a:t> = 0;</a:t>
            </a:r>
            <a:endParaRPr lang="en-US" sz="1400" dirty="0"/>
          </a:p>
        </p:txBody>
      </p:sp>
      <p:sp>
        <p:nvSpPr>
          <p:cNvPr id="5" name="Footer Placeholder 4">
            <a:extLst>
              <a:ext uri="{FF2B5EF4-FFF2-40B4-BE49-F238E27FC236}">
                <a16:creationId xmlns:a16="http://schemas.microsoft.com/office/drawing/2014/main" id="{92D6E528-F358-46EA-B733-4A687CAEC419}"/>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Member – example workflow</a:t>
            </a:r>
          </a:p>
        </p:txBody>
      </p:sp>
      <p:sp>
        <p:nvSpPr>
          <p:cNvPr id="3" name="Rectangle 2">
            <a:extLst>
              <a:ext uri="{FF2B5EF4-FFF2-40B4-BE49-F238E27FC236}">
                <a16:creationId xmlns:a16="http://schemas.microsoft.com/office/drawing/2014/main" id="{9AEF1B3F-7742-4FB2-B929-7C50B7A8F6E5}"/>
              </a:ext>
            </a:extLst>
          </p:cNvPr>
          <p:cNvSpPr/>
          <p:nvPr/>
        </p:nvSpPr>
        <p:spPr>
          <a:xfrm>
            <a:off x="549171" y="1629445"/>
            <a:ext cx="6096000" cy="2893100"/>
          </a:xfrm>
          <a:prstGeom prst="rect">
            <a:avLst/>
          </a:prstGeom>
        </p:spPr>
        <p:txBody>
          <a:bodyPr>
            <a:spAutoFit/>
          </a:bodyPr>
          <a:lstStyle/>
          <a:p>
            <a:r>
              <a:rPr lang="en-US" sz="1400" dirty="0">
                <a:solidFill>
                  <a:srgbClr val="808080"/>
                </a:solidFill>
                <a:latin typeface="Consolas" panose="020B0609020204030204" pitchFamily="49" charset="0"/>
              </a:rPr>
              <a:t>#include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Point.h</a:t>
            </a:r>
            <a:r>
              <a:rPr lang="en-US" sz="1400" dirty="0">
                <a:solidFill>
                  <a:srgbClr val="A31515"/>
                </a:solidFill>
                <a:latin typeface="Consolas" panose="020B0609020204030204" pitchFamily="49" charset="0"/>
              </a:rPr>
              <a:t>"</a:t>
            </a:r>
            <a:endParaRPr lang="en-US" sz="1400" dirty="0">
              <a:solidFill>
                <a:srgbClr val="0000FF"/>
              </a:solidFill>
              <a:latin typeface="Consolas" panose="020B0609020204030204" pitchFamily="49" charset="0"/>
            </a:endParaRPr>
          </a:p>
          <a:p>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main()</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Create 3 objects</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Point2D</a:t>
            </a:r>
            <a:r>
              <a:rPr lang="en-US" sz="1400" dirty="0">
                <a:solidFill>
                  <a:srgbClr val="000000"/>
                </a:solidFill>
                <a:latin typeface="Consolas" panose="020B0609020204030204" pitchFamily="49" charset="0"/>
              </a:rPr>
              <a:t> a(0,1), b(2,3), c(4,5);</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Call a member function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a.Display</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Call a static member function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Point2D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DispPointNr</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recommended</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a.DispPointNr</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not recommended</a:t>
            </a:r>
            <a:endParaRPr lang="en-US" sz="1400"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0;</a:t>
            </a:r>
          </a:p>
          <a:p>
            <a:r>
              <a:rPr lang="en-US" sz="1400" dirty="0">
                <a:solidFill>
                  <a:srgbClr val="000000"/>
                </a:solidFill>
                <a:latin typeface="Consolas" panose="020B0609020204030204" pitchFamily="49" charset="0"/>
              </a:rPr>
              <a:t>}</a:t>
            </a:r>
            <a:endParaRPr lang="en-US" sz="1400" dirty="0"/>
          </a:p>
        </p:txBody>
      </p:sp>
      <p:sp>
        <p:nvSpPr>
          <p:cNvPr id="4" name="Footer Placeholder 3">
            <a:extLst>
              <a:ext uri="{FF2B5EF4-FFF2-40B4-BE49-F238E27FC236}">
                <a16:creationId xmlns:a16="http://schemas.microsoft.com/office/drawing/2014/main" id="{3358A549-D602-4CDF-BF96-DF2BFD55D41E}"/>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Member – detailed, memory view</a:t>
            </a:r>
          </a:p>
        </p:txBody>
      </p:sp>
      <p:sp>
        <p:nvSpPr>
          <p:cNvPr id="6" name="Content Placeholder 2"/>
          <p:cNvSpPr>
            <a:spLocks noGrp="1"/>
          </p:cNvSpPr>
          <p:nvPr>
            <p:ph sz="half" idx="4294967295"/>
          </p:nvPr>
        </p:nvSpPr>
        <p:spPr>
          <a:xfrm>
            <a:off x="410400" y="1438953"/>
            <a:ext cx="5468938" cy="403226"/>
          </a:xfrm>
        </p:spPr>
        <p:txBody>
          <a:bodyPr/>
          <a:lstStyle/>
          <a:p>
            <a:pPr lvl="1">
              <a:buNone/>
            </a:pPr>
            <a:r>
              <a:rPr lang="en-US" b="1" dirty="0"/>
              <a:t>Example</a:t>
            </a:r>
          </a:p>
          <a:p>
            <a:pPr lvl="1">
              <a:buNone/>
            </a:pPr>
            <a:endParaRPr lang="en-US" b="1" dirty="0"/>
          </a:p>
          <a:p>
            <a:pPr lvl="8"/>
            <a:endParaRPr lang="en-US" dirty="0"/>
          </a:p>
          <a:p>
            <a:pPr lvl="1">
              <a:buNone/>
            </a:pPr>
            <a:endParaRPr lang="en-US" dirty="0"/>
          </a:p>
          <a:p>
            <a:pPr lvl="1">
              <a:buNone/>
            </a:pPr>
            <a:endParaRPr lang="en-US" dirty="0"/>
          </a:p>
          <a:p>
            <a:pPr lvl="1"/>
            <a:endParaRPr lang="en-US" dirty="0"/>
          </a:p>
          <a:p>
            <a:pPr lvl="1">
              <a:buNone/>
            </a:pPr>
            <a:endParaRPr lang="en-US" dirty="0"/>
          </a:p>
          <a:p>
            <a:endParaRPr lang="en-US" dirty="0"/>
          </a:p>
        </p:txBody>
      </p:sp>
      <p:sp>
        <p:nvSpPr>
          <p:cNvPr id="5" name="Content Placeholder 2"/>
          <p:cNvSpPr>
            <a:spLocks noGrp="1"/>
          </p:cNvSpPr>
          <p:nvPr>
            <p:ph sz="half" idx="4294967295"/>
          </p:nvPr>
        </p:nvSpPr>
        <p:spPr>
          <a:xfrm>
            <a:off x="5648408" y="1899141"/>
            <a:ext cx="3222062" cy="429304"/>
          </a:xfrm>
        </p:spPr>
        <p:txBody>
          <a:bodyPr/>
          <a:lstStyle/>
          <a:p>
            <a:pPr lvl="1">
              <a:buNone/>
            </a:pPr>
            <a:r>
              <a:rPr lang="en-US" b="1" dirty="0"/>
              <a:t>The code area</a:t>
            </a:r>
          </a:p>
          <a:p>
            <a:pPr lvl="1">
              <a:buNone/>
            </a:pPr>
            <a:endParaRPr lang="en-US" b="1" dirty="0"/>
          </a:p>
          <a:p>
            <a:pPr lvl="8"/>
            <a:endParaRPr lang="en-US" dirty="0"/>
          </a:p>
          <a:p>
            <a:pPr lvl="1">
              <a:buNone/>
            </a:pPr>
            <a:endParaRPr lang="en-US" dirty="0"/>
          </a:p>
          <a:p>
            <a:pPr lvl="1"/>
            <a:endParaRPr lang="en-US" dirty="0"/>
          </a:p>
          <a:p>
            <a:pPr lvl="1">
              <a:buNone/>
            </a:pPr>
            <a:endParaRPr lang="en-US" dirty="0"/>
          </a:p>
          <a:p>
            <a:endParaRPr lang="en-US" dirty="0"/>
          </a:p>
        </p:txBody>
      </p:sp>
      <p:sp>
        <p:nvSpPr>
          <p:cNvPr id="7" name="Content Placeholder 2"/>
          <p:cNvSpPr>
            <a:spLocks noGrp="1"/>
          </p:cNvSpPr>
          <p:nvPr>
            <p:ph idx="4294967295"/>
          </p:nvPr>
        </p:nvSpPr>
        <p:spPr>
          <a:xfrm>
            <a:off x="407220" y="1912181"/>
            <a:ext cx="4332288" cy="403225"/>
          </a:xfrm>
        </p:spPr>
        <p:txBody>
          <a:bodyPr/>
          <a:lstStyle/>
          <a:p>
            <a:pPr lvl="1">
              <a:buNone/>
            </a:pPr>
            <a:r>
              <a:rPr lang="en-US" b="1" dirty="0"/>
              <a:t>The global area</a:t>
            </a:r>
          </a:p>
          <a:p>
            <a:pPr lvl="1">
              <a:buNone/>
            </a:pPr>
            <a:endParaRPr lang="en-US" b="1" dirty="0"/>
          </a:p>
          <a:p>
            <a:pPr lvl="8"/>
            <a:endParaRPr lang="en-US" dirty="0"/>
          </a:p>
          <a:p>
            <a:pPr lvl="1">
              <a:buNone/>
            </a:pPr>
            <a:endParaRPr lang="en-US" dirty="0"/>
          </a:p>
          <a:p>
            <a:pPr lvl="1"/>
            <a:endParaRPr lang="en-US" dirty="0"/>
          </a:p>
          <a:p>
            <a:pPr lvl="1"/>
            <a:endParaRPr lang="en-US" dirty="0"/>
          </a:p>
          <a:p>
            <a:pPr lvl="1">
              <a:buNone/>
            </a:pPr>
            <a:endParaRPr lang="en-US" dirty="0"/>
          </a:p>
          <a:p>
            <a:endParaRPr lang="en-US" dirty="0"/>
          </a:p>
        </p:txBody>
      </p:sp>
      <p:sp>
        <p:nvSpPr>
          <p:cNvPr id="8" name="Content Placeholder 2"/>
          <p:cNvSpPr>
            <a:spLocks noGrp="1"/>
          </p:cNvSpPr>
          <p:nvPr>
            <p:ph idx="4294967295"/>
          </p:nvPr>
        </p:nvSpPr>
        <p:spPr>
          <a:xfrm>
            <a:off x="407220" y="3172787"/>
            <a:ext cx="4332288" cy="403225"/>
          </a:xfrm>
        </p:spPr>
        <p:txBody>
          <a:bodyPr/>
          <a:lstStyle/>
          <a:p>
            <a:pPr lvl="1">
              <a:buNone/>
            </a:pPr>
            <a:r>
              <a:rPr lang="en-US" b="1" dirty="0"/>
              <a:t>The stack</a:t>
            </a:r>
          </a:p>
          <a:p>
            <a:pPr lvl="1">
              <a:buNone/>
            </a:pPr>
            <a:endParaRPr lang="en-US" b="1" dirty="0"/>
          </a:p>
          <a:p>
            <a:pPr lvl="8"/>
            <a:endParaRPr lang="en-US" dirty="0"/>
          </a:p>
          <a:p>
            <a:pPr lvl="1">
              <a:buNone/>
            </a:pPr>
            <a:endParaRPr lang="en-US" dirty="0"/>
          </a:p>
          <a:p>
            <a:pPr lvl="1"/>
            <a:endParaRPr lang="en-US" dirty="0"/>
          </a:p>
          <a:p>
            <a:pPr lvl="1"/>
            <a:endParaRPr lang="en-US" dirty="0"/>
          </a:p>
          <a:p>
            <a:pPr lvl="1">
              <a:buNone/>
            </a:pPr>
            <a:endParaRPr lang="en-US" dirty="0"/>
          </a:p>
          <a:p>
            <a:endParaRPr lang="en-US" dirty="0"/>
          </a:p>
        </p:txBody>
      </p:sp>
      <p:pic>
        <p:nvPicPr>
          <p:cNvPr id="9" name="Picture 8" descr="static member.png"/>
          <p:cNvPicPr>
            <a:picLocks noChangeAspect="1"/>
          </p:cNvPicPr>
          <p:nvPr/>
        </p:nvPicPr>
        <p:blipFill>
          <a:blip r:embed="rId2"/>
          <a:stretch>
            <a:fillRect/>
          </a:stretch>
        </p:blipFill>
        <p:spPr>
          <a:xfrm>
            <a:off x="1053074" y="2345998"/>
            <a:ext cx="8892051" cy="2166004"/>
          </a:xfrm>
          <a:prstGeom prst="rect">
            <a:avLst/>
          </a:prstGeom>
        </p:spPr>
      </p:pic>
      <p:sp>
        <p:nvSpPr>
          <p:cNvPr id="3" name="Footer Placeholder 2">
            <a:extLst>
              <a:ext uri="{FF2B5EF4-FFF2-40B4-BE49-F238E27FC236}">
                <a16:creationId xmlns:a16="http://schemas.microsoft.com/office/drawing/2014/main" id="{7DFA9C92-1076-4EAC-ABA9-146F3A85B56E}"/>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Member – example</a:t>
            </a:r>
          </a:p>
        </p:txBody>
      </p:sp>
      <p:sp>
        <p:nvSpPr>
          <p:cNvPr id="6" name="Content Placeholder 2"/>
          <p:cNvSpPr>
            <a:spLocks noGrp="1"/>
          </p:cNvSpPr>
          <p:nvPr>
            <p:ph idx="4294967295"/>
          </p:nvPr>
        </p:nvSpPr>
        <p:spPr>
          <a:xfrm>
            <a:off x="410400" y="1408932"/>
            <a:ext cx="9599613" cy="415925"/>
          </a:xfrm>
        </p:spPr>
        <p:txBody>
          <a:bodyPr/>
          <a:lstStyle/>
          <a:p>
            <a:pPr lvl="1">
              <a:buNone/>
            </a:pPr>
            <a:r>
              <a:rPr lang="en-US" b="1" dirty="0"/>
              <a:t>Static variable -   </a:t>
            </a:r>
            <a:r>
              <a:rPr lang="en-US" dirty="0"/>
              <a:t>keep their values and are not destroyed even after they go out of scope </a:t>
            </a:r>
          </a:p>
          <a:p>
            <a:pPr lvl="1">
              <a:buNone/>
            </a:pPr>
            <a:endParaRPr lang="en-US" dirty="0"/>
          </a:p>
          <a:p>
            <a:endParaRPr lang="en-US" dirty="0"/>
          </a:p>
        </p:txBody>
      </p:sp>
      <p:sp>
        <p:nvSpPr>
          <p:cNvPr id="3" name="Rectangle 2">
            <a:extLst>
              <a:ext uri="{FF2B5EF4-FFF2-40B4-BE49-F238E27FC236}">
                <a16:creationId xmlns:a16="http://schemas.microsoft.com/office/drawing/2014/main" id="{B7D2396B-4625-4907-8850-4BDA1A26A2E5}"/>
              </a:ext>
            </a:extLst>
          </p:cNvPr>
          <p:cNvSpPr/>
          <p:nvPr/>
        </p:nvSpPr>
        <p:spPr>
          <a:xfrm>
            <a:off x="626740" y="1824857"/>
            <a:ext cx="6096000" cy="2889928"/>
          </a:xfrm>
          <a:prstGeom prst="rect">
            <a:avLst/>
          </a:prstGeom>
        </p:spPr>
        <p:txBody>
          <a:bodyPr>
            <a:spAutoFit/>
          </a:bodyPr>
          <a:lstStyle/>
          <a:p>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generateID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 0;</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main()</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cout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generateID</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prints 0</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cout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generateID</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prints 1</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cout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generateID</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prints 2</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0;</a:t>
            </a:r>
          </a:p>
          <a:p>
            <a:r>
              <a:rPr lang="en-US" sz="1400" dirty="0">
                <a:solidFill>
                  <a:srgbClr val="000000"/>
                </a:solidFill>
                <a:latin typeface="Consolas" panose="020B0609020204030204" pitchFamily="49" charset="0"/>
              </a:rPr>
              <a:t>}</a:t>
            </a:r>
            <a:endParaRPr lang="en-US" sz="1400" dirty="0"/>
          </a:p>
        </p:txBody>
      </p:sp>
      <p:sp>
        <p:nvSpPr>
          <p:cNvPr id="4" name="Footer Placeholder 3">
            <a:extLst>
              <a:ext uri="{FF2B5EF4-FFF2-40B4-BE49-F238E27FC236}">
                <a16:creationId xmlns:a16="http://schemas.microsoft.com/office/drawing/2014/main" id="{A0E18601-CD87-47E7-9EB0-465826007B19}"/>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cdtRectangle 2 Id135170"/>
          <p:cNvSpPr>
            <a:spLocks noGrp="1" noChangeArrowheads="1"/>
          </p:cNvSpPr>
          <p:nvPr>
            <p:ph type="title"/>
          </p:nvPr>
        </p:nvSpPr>
        <p:spPr/>
        <p:txBody>
          <a:bodyPr/>
          <a:lstStyle/>
          <a:p>
            <a:r>
              <a:rPr lang="en-US" dirty="0"/>
              <a:t>Classes and class members</a:t>
            </a:r>
            <a:endParaRPr lang="en-US" dirty="0">
              <a:latin typeface="Arial" pitchFamily="34" charset="0"/>
            </a:endParaRPr>
          </a:p>
        </p:txBody>
      </p:sp>
      <p:sp>
        <p:nvSpPr>
          <p:cNvPr id="135171" name="cdtRectangle 3 Id135171"/>
          <p:cNvSpPr>
            <a:spLocks noGrp="1" noChangeArrowheads="1"/>
          </p:cNvSpPr>
          <p:nvPr>
            <p:ph idx="4294967295"/>
          </p:nvPr>
        </p:nvSpPr>
        <p:spPr>
          <a:xfrm>
            <a:off x="410400" y="1412875"/>
            <a:ext cx="8204200" cy="4752975"/>
          </a:xfrm>
        </p:spPr>
        <p:txBody>
          <a:bodyPr/>
          <a:lstStyle/>
          <a:p>
            <a:r>
              <a:rPr lang="en-US" b="1" dirty="0"/>
              <a:t>Class</a:t>
            </a:r>
            <a:endParaRPr lang="en-US" b="1" dirty="0">
              <a:latin typeface="Arial" pitchFamily="34" charset="0"/>
            </a:endParaRPr>
          </a:p>
          <a:p>
            <a:endParaRPr lang="en-US" b="1" dirty="0">
              <a:latin typeface="Arial" pitchFamily="34" charset="0"/>
            </a:endParaRPr>
          </a:p>
          <a:p>
            <a:pPr lvl="1"/>
            <a:r>
              <a:rPr lang="en-US" dirty="0"/>
              <a:t>User-defined type</a:t>
            </a:r>
          </a:p>
          <a:p>
            <a:pPr lvl="1"/>
            <a:endParaRPr lang="en-US" dirty="0"/>
          </a:p>
          <a:p>
            <a:pPr lvl="1"/>
            <a:r>
              <a:rPr lang="en-US" dirty="0"/>
              <a:t>R</a:t>
            </a:r>
            <a:r>
              <a:rPr lang="en-US" dirty="0">
                <a:latin typeface="Arial" pitchFamily="34" charset="0"/>
              </a:rPr>
              <a:t>epresents a “blue-print of an object” (a template to create an object).</a:t>
            </a:r>
          </a:p>
          <a:p>
            <a:pPr lvl="1"/>
            <a:endParaRPr lang="en-US" dirty="0"/>
          </a:p>
          <a:p>
            <a:pPr lvl="1"/>
            <a:r>
              <a:rPr lang="en-US" dirty="0"/>
              <a:t>Contains data members and function members</a:t>
            </a:r>
          </a:p>
          <a:p>
            <a:pPr lvl="1"/>
            <a:endParaRPr lang="en-US" b="1" dirty="0"/>
          </a:p>
          <a:p>
            <a:pPr lvl="1">
              <a:buNone/>
            </a:pPr>
            <a:r>
              <a:rPr lang="en-US" b="1" dirty="0"/>
              <a:t>Object</a:t>
            </a:r>
          </a:p>
          <a:p>
            <a:pPr lvl="1"/>
            <a:endParaRPr lang="en-US" b="1" dirty="0"/>
          </a:p>
          <a:p>
            <a:pPr lvl="1"/>
            <a:r>
              <a:rPr lang="en-US" dirty="0"/>
              <a:t>Is a variables of the class (</a:t>
            </a:r>
            <a:r>
              <a:rPr lang="en-US" b="1" dirty="0"/>
              <a:t>instance</a:t>
            </a:r>
            <a:r>
              <a:rPr lang="en-US" dirty="0"/>
              <a:t> of the class)</a:t>
            </a:r>
            <a:endParaRPr lang="en-US" dirty="0">
              <a:latin typeface="Arial" pitchFamily="34" charset="0"/>
            </a:endParaRPr>
          </a:p>
          <a:p>
            <a:endParaRPr lang="en-US" dirty="0">
              <a:latin typeface="Arial" pitchFamily="34" charset="0"/>
            </a:endParaRPr>
          </a:p>
        </p:txBody>
      </p:sp>
      <p:sp>
        <p:nvSpPr>
          <p:cNvPr id="2" name="Footer Placeholder 1">
            <a:extLst>
              <a:ext uri="{FF2B5EF4-FFF2-40B4-BE49-F238E27FC236}">
                <a16:creationId xmlns:a16="http://schemas.microsoft.com/office/drawing/2014/main" id="{91EE0FDE-6790-4806-80BF-976DF6F15AEE}"/>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ustDataLst>
      <p:tags r:id="rId1"/>
    </p:custDataLst>
    <p:extLst>
      <p:ext uri="{BB962C8B-B14F-4D97-AF65-F5344CB8AC3E}">
        <p14:creationId xmlns:p14="http://schemas.microsoft.com/office/powerpoint/2010/main" val="1461382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endParaRPr lang="en-US" dirty="0">
              <a:latin typeface="Arial" pitchFamily="34" charset="0"/>
            </a:endParaRPr>
          </a:p>
        </p:txBody>
      </p:sp>
      <p:sp>
        <p:nvSpPr>
          <p:cNvPr id="4" name="Footer Placeholder 3">
            <a:extLst>
              <a:ext uri="{FF2B5EF4-FFF2-40B4-BE49-F238E27FC236}">
                <a16:creationId xmlns:a16="http://schemas.microsoft.com/office/drawing/2014/main" id="{A0E18601-CD87-47E7-9EB0-465826007B19}"/>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
        <p:nvSpPr>
          <p:cNvPr id="10" name="cdtRectangle 3 Id135171">
            <a:extLst>
              <a:ext uri="{FF2B5EF4-FFF2-40B4-BE49-F238E27FC236}">
                <a16:creationId xmlns:a16="http://schemas.microsoft.com/office/drawing/2014/main" id="{D31E4B39-1FF5-BE85-9F5C-C8182478F520}"/>
              </a:ext>
            </a:extLst>
          </p:cNvPr>
          <p:cNvSpPr txBox="1">
            <a:spLocks noChangeArrowheads="1"/>
          </p:cNvSpPr>
          <p:nvPr/>
        </p:nvSpPr>
        <p:spPr>
          <a:xfrm>
            <a:off x="626736" y="1412874"/>
            <a:ext cx="5469264" cy="4752976"/>
          </a:xfrm>
          <a:prstGeom prst="rect">
            <a:avLst/>
          </a:prstGeom>
        </p:spPr>
        <p:txBody>
          <a:bodyPr/>
          <a:lst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a:lstStyle>
          <a:p>
            <a:pPr lvl="1"/>
            <a:r>
              <a:rPr lang="en-US">
                <a:hlinkClick r:id="rId2"/>
              </a:rPr>
              <a:t>http://en.cppreference.com</a:t>
            </a:r>
            <a:endParaRPr lang="en-US"/>
          </a:p>
          <a:p>
            <a:pPr lvl="1"/>
            <a:endParaRPr lang="en-US"/>
          </a:p>
          <a:p>
            <a:pPr lvl="1"/>
            <a:r>
              <a:rPr lang="en-US">
                <a:hlinkClick r:id="rId3"/>
              </a:rPr>
              <a:t>http://www.cplusplus.com</a:t>
            </a:r>
            <a:endParaRPr lang="en-US"/>
          </a:p>
          <a:p>
            <a:pPr lvl="1"/>
            <a:endParaRPr lang="en-US"/>
          </a:p>
          <a:p>
            <a:pPr lvl="1"/>
            <a:r>
              <a:rPr lang="en-US">
                <a:hlinkClick r:id="rId4"/>
              </a:rPr>
              <a:t>http://www.learncpp.com</a:t>
            </a:r>
            <a:endParaRPr lang="en-US"/>
          </a:p>
          <a:p>
            <a:pPr lvl="1"/>
            <a:endParaRPr lang="en-US"/>
          </a:p>
          <a:p>
            <a:pPr lvl="1"/>
            <a:r>
              <a:rPr lang="en-US">
                <a:hlinkClick r:id="rId5"/>
              </a:rPr>
              <a:t>http://www.codeproject.com</a:t>
            </a:r>
            <a:endParaRPr lang="en-US"/>
          </a:p>
          <a:p>
            <a:pPr lvl="1"/>
            <a:endParaRPr lang="en-US"/>
          </a:p>
          <a:p>
            <a:pPr lvl="1"/>
            <a:r>
              <a:rPr lang="en-US">
                <a:hlinkClick r:id="rId6"/>
              </a:rPr>
              <a:t>http://www.stackoverflow.com</a:t>
            </a:r>
            <a:endParaRPr lang="en-US"/>
          </a:p>
          <a:p>
            <a:pPr lvl="1"/>
            <a:endParaRPr lang="en-US"/>
          </a:p>
          <a:p>
            <a:pPr lvl="1"/>
            <a:r>
              <a:rPr lang="en-US">
                <a:hlinkClick r:id="rId7"/>
              </a:rPr>
              <a:t>http://www.fredosaurus.com</a:t>
            </a:r>
            <a:endParaRPr lang="en-US" dirty="0"/>
          </a:p>
        </p:txBody>
      </p:sp>
      <p:sp>
        <p:nvSpPr>
          <p:cNvPr id="11" name="Content Placeholder 3">
            <a:extLst>
              <a:ext uri="{FF2B5EF4-FFF2-40B4-BE49-F238E27FC236}">
                <a16:creationId xmlns:a16="http://schemas.microsoft.com/office/drawing/2014/main" id="{80B148F4-F0B4-D441-6E3F-8954E49DAC4B}"/>
              </a:ext>
            </a:extLst>
          </p:cNvPr>
          <p:cNvSpPr txBox="1">
            <a:spLocks/>
          </p:cNvSpPr>
          <p:nvPr/>
        </p:nvSpPr>
        <p:spPr>
          <a:xfrm>
            <a:off x="6240389" y="1412874"/>
            <a:ext cx="5469264" cy="4752976"/>
          </a:xfrm>
          <a:prstGeom prst="rect">
            <a:avLst/>
          </a:prstGeom>
        </p:spPr>
        <p:txBody>
          <a:bodyPr/>
          <a:lst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a:lstStyle>
          <a:p>
            <a:r>
              <a:rPr lang="en-US"/>
              <a:t>Video tutorial:</a:t>
            </a:r>
          </a:p>
          <a:p>
            <a:r>
              <a:rPr lang="en-US"/>
              <a:t>From </a:t>
            </a:r>
            <a:r>
              <a:rPr lang="en-US" u="sng">
                <a:hlinkClick r:id="rId8"/>
              </a:rPr>
              <a:t>C++ Tutorial for Beginners 36 – Constructor initialization Lists</a:t>
            </a:r>
            <a:endParaRPr lang="en-US"/>
          </a:p>
          <a:p>
            <a:r>
              <a:rPr lang="en-US"/>
              <a:t>To </a:t>
            </a:r>
            <a:r>
              <a:rPr lang="en-US" u="sng">
                <a:hlinkClick r:id="rId9"/>
              </a:rPr>
              <a:t>C++ Tutorial for Beginners 52 – Encapsulation</a:t>
            </a:r>
            <a:endParaRPr lang="en-US"/>
          </a:p>
          <a:p>
            <a:endParaRPr lang="en-US" dirty="0"/>
          </a:p>
        </p:txBody>
      </p:sp>
    </p:spTree>
    <p:extLst>
      <p:ext uri="{BB962C8B-B14F-4D97-AF65-F5344CB8AC3E}">
        <p14:creationId xmlns:p14="http://schemas.microsoft.com/office/powerpoint/2010/main" val="3061406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EF7BA6B8-2D49-49EE-AA38-401584ACB3E0}"/>
              </a:ext>
            </a:extLst>
          </p:cNvPr>
          <p:cNvSpPr>
            <a:spLocks noGrp="1"/>
          </p:cNvSpPr>
          <p:nvPr>
            <p:ph type="title"/>
          </p:nvPr>
        </p:nvSpPr>
        <p:spPr/>
        <p:txBody>
          <a:bodyPr/>
          <a:lstStyle/>
          <a:p>
            <a:r>
              <a:rPr lang="en-US" dirty="0"/>
              <a:t>Contact</a:t>
            </a:r>
          </a:p>
        </p:txBody>
      </p:sp>
      <p:sp>
        <p:nvSpPr>
          <p:cNvPr id="3" name="Subtitle">
            <a:extLst>
              <a:ext uri="{FF2B5EF4-FFF2-40B4-BE49-F238E27FC236}">
                <a16:creationId xmlns:a16="http://schemas.microsoft.com/office/drawing/2014/main" id="{A8C0B1B3-7902-4A0F-A274-1F5878B8197A}"/>
              </a:ext>
            </a:extLst>
          </p:cNvPr>
          <p:cNvSpPr>
            <a:spLocks noGrp="1"/>
          </p:cNvSpPr>
          <p:nvPr>
            <p:ph type="subTitle" idx="1"/>
          </p:nvPr>
        </p:nvSpPr>
        <p:spPr/>
        <p:txBody>
          <a:bodyPr/>
          <a:lstStyle/>
          <a:p>
            <a:r>
              <a:rPr lang="en-US" dirty="0"/>
              <a:t>Published by </a:t>
            </a:r>
            <a:r>
              <a:rPr lang="en-US"/>
              <a:t>Siemens 2023</a:t>
            </a:r>
            <a:endParaRPr lang="en-US" dirty="0"/>
          </a:p>
          <a:p>
            <a:pPr lvl="1"/>
            <a:r>
              <a:rPr lang="en-US" dirty="0" err="1"/>
              <a:t>Ionu</a:t>
            </a:r>
            <a:r>
              <a:rPr lang="ro-RO" dirty="0"/>
              <a:t>ț Verzea</a:t>
            </a:r>
            <a:endParaRPr lang="en-US" dirty="0"/>
          </a:p>
          <a:p>
            <a:r>
              <a:rPr lang="ro-RO" dirty="0"/>
              <a:t>Software </a:t>
            </a:r>
            <a:r>
              <a:rPr lang="ro-RO" dirty="0" err="1"/>
              <a:t>Engineer</a:t>
            </a:r>
            <a:br>
              <a:rPr lang="en-US" dirty="0"/>
            </a:br>
            <a:r>
              <a:rPr lang="ro-RO" dirty="0"/>
              <a:t>ADV D EU RO IFA MI</a:t>
            </a:r>
            <a:endParaRPr lang="en-US" dirty="0"/>
          </a:p>
          <a:p>
            <a:r>
              <a:rPr lang="ro-RO" dirty="0" err="1"/>
              <a:t>Blv</a:t>
            </a:r>
            <a:r>
              <a:rPr lang="ro-RO" dirty="0"/>
              <a:t>. 15 Noiembrie Nr.78</a:t>
            </a:r>
            <a:br>
              <a:rPr lang="en-US" dirty="0"/>
            </a:br>
            <a:r>
              <a:rPr lang="ro-RO" dirty="0"/>
              <a:t>500097</a:t>
            </a:r>
            <a:r>
              <a:rPr lang="en-US" dirty="0"/>
              <a:t> </a:t>
            </a:r>
            <a:r>
              <a:rPr lang="ro-RO" dirty="0"/>
              <a:t>Brașov</a:t>
            </a:r>
            <a:br>
              <a:rPr lang="en-US" dirty="0"/>
            </a:br>
            <a:r>
              <a:rPr lang="ro-RO" dirty="0"/>
              <a:t>România</a:t>
            </a:r>
            <a:endParaRPr lang="en-US" dirty="0"/>
          </a:p>
          <a:p>
            <a:pPr lvl="1"/>
            <a:r>
              <a:rPr lang="en-US" dirty="0"/>
              <a:t>E-mail </a:t>
            </a:r>
            <a:r>
              <a:rPr lang="ro-RO" dirty="0">
                <a:hlinkClick r:id="rId2"/>
              </a:rPr>
              <a:t>ionut.verzea@siemens.com</a:t>
            </a:r>
            <a:endParaRPr lang="en-US" dirty="0"/>
          </a:p>
        </p:txBody>
      </p:sp>
      <p:sp>
        <p:nvSpPr>
          <p:cNvPr id="2" name="Footer Placeholder">
            <a:extLst>
              <a:ext uri="{FF2B5EF4-FFF2-40B4-BE49-F238E27FC236}">
                <a16:creationId xmlns:a16="http://schemas.microsoft.com/office/drawing/2014/main" id="{7D86EBFB-CE6A-4758-896A-AAD8E1D08CC8}"/>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3044083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class members</a:t>
            </a:r>
          </a:p>
        </p:txBody>
      </p:sp>
      <p:sp>
        <p:nvSpPr>
          <p:cNvPr id="3" name="Rectangle 2">
            <a:extLst>
              <a:ext uri="{FF2B5EF4-FFF2-40B4-BE49-F238E27FC236}">
                <a16:creationId xmlns:a16="http://schemas.microsoft.com/office/drawing/2014/main" id="{36D95CEB-B6E7-44CE-90CB-CDD7C84781BD}"/>
              </a:ext>
            </a:extLst>
          </p:cNvPr>
          <p:cNvSpPr/>
          <p:nvPr/>
        </p:nvSpPr>
        <p:spPr>
          <a:xfrm>
            <a:off x="441540" y="1374865"/>
            <a:ext cx="5027387" cy="3752694"/>
          </a:xfrm>
          <a:prstGeom prst="rect">
            <a:avLst/>
          </a:prstGeom>
        </p:spPr>
        <p:txBody>
          <a:bodyPr wrap="square">
            <a:spAutoFit/>
          </a:bodyPr>
          <a:lstStyle/>
          <a:p>
            <a:r>
              <a:rPr lang="en-US" sz="1399" dirty="0">
                <a:solidFill>
                  <a:srgbClr val="0000FF"/>
                </a:solidFill>
                <a:latin typeface="Consolas" panose="020B0609020204030204" pitchFamily="49" charset="0"/>
              </a:rPr>
              <a:t>using</a:t>
            </a:r>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namespace</a:t>
            </a:r>
            <a:r>
              <a:rPr lang="en-US" sz="1399" dirty="0">
                <a:solidFill>
                  <a:srgbClr val="000000"/>
                </a:solidFill>
                <a:latin typeface="Consolas" panose="020B0609020204030204" pitchFamily="49" charset="0"/>
              </a:rPr>
              <a:t> std;</a:t>
            </a:r>
          </a:p>
          <a:p>
            <a:r>
              <a:rPr lang="en-US" sz="1399" dirty="0">
                <a:solidFill>
                  <a:srgbClr val="0000FF"/>
                </a:solidFill>
                <a:latin typeface="Consolas" panose="020B0609020204030204" pitchFamily="49" charset="0"/>
              </a:rPr>
              <a:t>class</a:t>
            </a:r>
            <a:r>
              <a:rPr lang="en-US" sz="1399" dirty="0">
                <a:solidFill>
                  <a:srgbClr val="000000"/>
                </a:solidFill>
                <a:latin typeface="Consolas" panose="020B0609020204030204" pitchFamily="49" charset="0"/>
              </a:rPr>
              <a:t> </a:t>
            </a:r>
            <a:r>
              <a:rPr lang="en-US" sz="1399" dirty="0">
                <a:solidFill>
                  <a:srgbClr val="2B91AF"/>
                </a:solidFill>
                <a:latin typeface="Consolas" panose="020B0609020204030204" pitchFamily="49" charset="0"/>
              </a:rPr>
              <a:t>Student</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access specifier</a:t>
            </a:r>
            <a:endParaRPr lang="en-US" sz="1399" dirty="0">
              <a:solidFill>
                <a:srgbClr val="000000"/>
              </a:solidFill>
              <a:latin typeface="Consolas" panose="020B0609020204030204" pitchFamily="49" charset="0"/>
            </a:endParaRPr>
          </a:p>
          <a:p>
            <a:r>
              <a:rPr lang="en-US" sz="1399" dirty="0">
                <a:solidFill>
                  <a:srgbClr val="0000FF"/>
                </a:solidFill>
                <a:latin typeface="Consolas" panose="020B0609020204030204" pitchFamily="49" charset="0"/>
              </a:rPr>
              <a:t>public</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data members</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int</a:t>
            </a:r>
            <a:r>
              <a:rPr lang="en-US" sz="1399" dirty="0">
                <a:solidFill>
                  <a:srgbClr val="000000"/>
                </a:solidFill>
                <a:latin typeface="Consolas" panose="020B0609020204030204" pitchFamily="49" charset="0"/>
              </a:rPr>
              <a:t> _nota;</a:t>
            </a:r>
          </a:p>
          <a:p>
            <a:r>
              <a:rPr lang="en-US" sz="1399" dirty="0">
                <a:solidFill>
                  <a:srgbClr val="000000"/>
                </a:solidFill>
                <a:latin typeface="Consolas" panose="020B0609020204030204" pitchFamily="49" charset="0"/>
              </a:rPr>
              <a:t>  </a:t>
            </a:r>
            <a:r>
              <a:rPr lang="en-US" sz="1399" dirty="0">
                <a:solidFill>
                  <a:srgbClr val="2B91AF"/>
                </a:solidFill>
                <a:latin typeface="Consolas" panose="020B0609020204030204" pitchFamily="49" charset="0"/>
              </a:rPr>
              <a:t>string</a:t>
            </a:r>
            <a:r>
              <a:rPr lang="en-US" sz="1399" dirty="0">
                <a:solidFill>
                  <a:srgbClr val="000000"/>
                </a:solidFill>
                <a:latin typeface="Consolas" panose="020B0609020204030204" pitchFamily="49" charset="0"/>
              </a:rPr>
              <a:t> _</a:t>
            </a:r>
            <a:r>
              <a:rPr lang="en-US" sz="1399" dirty="0" err="1">
                <a:solidFill>
                  <a:srgbClr val="000000"/>
                </a:solidFill>
                <a:latin typeface="Consolas" panose="020B0609020204030204" pitchFamily="49" charset="0"/>
              </a:rPr>
              <a:t>numeStudent</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method - function member</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void</a:t>
            </a:r>
            <a:r>
              <a:rPr lang="en-US" sz="1399" dirty="0">
                <a:solidFill>
                  <a:srgbClr val="000000"/>
                </a:solidFill>
                <a:latin typeface="Consolas" panose="020B0609020204030204" pitchFamily="49" charset="0"/>
              </a:rPr>
              <a:t> Display()</a:t>
            </a: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cout </a:t>
            </a:r>
            <a:r>
              <a:rPr lang="en-US" sz="1399" dirty="0">
                <a:solidFill>
                  <a:srgbClr val="008080"/>
                </a:solidFill>
                <a:latin typeface="Consolas" panose="020B0609020204030204" pitchFamily="49" charset="0"/>
              </a:rPr>
              <a:t>&lt;&lt;</a:t>
            </a:r>
            <a:r>
              <a:rPr lang="en-US" sz="1399" dirty="0">
                <a:solidFill>
                  <a:srgbClr val="000000"/>
                </a:solidFill>
                <a:latin typeface="Consolas" panose="020B0609020204030204" pitchFamily="49" charset="0"/>
              </a:rPr>
              <a:t> _</a:t>
            </a:r>
            <a:r>
              <a:rPr lang="en-US" sz="1399" dirty="0" err="1">
                <a:solidFill>
                  <a:srgbClr val="000000"/>
                </a:solidFill>
                <a:latin typeface="Consolas" panose="020B0609020204030204" pitchFamily="49" charset="0"/>
              </a:rPr>
              <a:t>numeStudent</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r>
              <a:rPr lang="en-US" sz="1399" dirty="0">
                <a:solidFill>
                  <a:srgbClr val="008080"/>
                </a:solidFill>
                <a:latin typeface="Consolas" panose="020B0609020204030204" pitchFamily="49" charset="0"/>
              </a:rPr>
              <a:t>&lt;&lt;</a:t>
            </a:r>
            <a:r>
              <a:rPr lang="en-US" sz="1399" dirty="0">
                <a:solidFill>
                  <a:srgbClr val="000000"/>
                </a:solidFill>
                <a:latin typeface="Consolas" panose="020B0609020204030204" pitchFamily="49" charset="0"/>
              </a:rPr>
              <a:t> </a:t>
            </a:r>
            <a:r>
              <a:rPr lang="en-US" sz="1399" dirty="0">
                <a:solidFill>
                  <a:srgbClr val="A31515"/>
                </a:solidFill>
                <a:latin typeface="Consolas" panose="020B0609020204030204" pitchFamily="49" charset="0"/>
              </a:rPr>
              <a:t>" nota "</a:t>
            </a:r>
            <a:r>
              <a:rPr lang="en-US" sz="1399" dirty="0">
                <a:solidFill>
                  <a:srgbClr val="000000"/>
                </a:solidFill>
                <a:latin typeface="Consolas" panose="020B0609020204030204" pitchFamily="49" charset="0"/>
              </a:rPr>
              <a:t> </a:t>
            </a:r>
            <a:r>
              <a:rPr lang="en-US" sz="1399" dirty="0">
                <a:solidFill>
                  <a:srgbClr val="008080"/>
                </a:solidFill>
                <a:latin typeface="Consolas" panose="020B0609020204030204" pitchFamily="49" charset="0"/>
              </a:rPr>
              <a:t>&lt;&lt;</a:t>
            </a:r>
            <a:r>
              <a:rPr lang="en-US" sz="1399" dirty="0">
                <a:solidFill>
                  <a:srgbClr val="000000"/>
                </a:solidFill>
                <a:latin typeface="Consolas" panose="020B0609020204030204" pitchFamily="49" charset="0"/>
              </a:rPr>
              <a:t> _nota;</a:t>
            </a: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a:t>
            </a:r>
            <a:endParaRPr lang="en-US" sz="1399" dirty="0"/>
          </a:p>
        </p:txBody>
      </p:sp>
      <p:sp>
        <p:nvSpPr>
          <p:cNvPr id="4" name="Rectangle 3">
            <a:extLst>
              <a:ext uri="{FF2B5EF4-FFF2-40B4-BE49-F238E27FC236}">
                <a16:creationId xmlns:a16="http://schemas.microsoft.com/office/drawing/2014/main" id="{21D778BD-BB49-4BD8-AA19-A6824408E260}"/>
              </a:ext>
            </a:extLst>
          </p:cNvPr>
          <p:cNvSpPr/>
          <p:nvPr/>
        </p:nvSpPr>
        <p:spPr>
          <a:xfrm>
            <a:off x="6096000" y="1374925"/>
            <a:ext cx="5654460" cy="3968009"/>
          </a:xfrm>
          <a:prstGeom prst="rect">
            <a:avLst/>
          </a:prstGeom>
        </p:spPr>
        <p:txBody>
          <a:bodyPr wrap="square">
            <a:spAutoFit/>
          </a:bodyPr>
          <a:lstStyle/>
          <a:p>
            <a:r>
              <a:rPr lang="en-US" sz="1399" dirty="0">
                <a:solidFill>
                  <a:srgbClr val="0000FF"/>
                </a:solidFill>
                <a:latin typeface="Consolas" panose="020B0609020204030204" pitchFamily="49" charset="0"/>
              </a:rPr>
              <a:t>int</a:t>
            </a:r>
            <a:r>
              <a:rPr lang="en-US" sz="1399" dirty="0">
                <a:solidFill>
                  <a:srgbClr val="000000"/>
                </a:solidFill>
                <a:latin typeface="Consolas" panose="020B0609020204030204" pitchFamily="49" charset="0"/>
              </a:rPr>
              <a:t> main()</a:t>
            </a:r>
          </a:p>
          <a:p>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int</a:t>
            </a:r>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i</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Student - data type, "</a:t>
            </a:r>
            <a:r>
              <a:rPr lang="en-US" sz="1399" dirty="0" err="1">
                <a:solidFill>
                  <a:srgbClr val="008000"/>
                </a:solidFill>
                <a:latin typeface="Consolas" panose="020B0609020204030204" pitchFamily="49" charset="0"/>
              </a:rPr>
              <a:t>popescu</a:t>
            </a:r>
            <a:r>
              <a:rPr lang="en-US" sz="1399" dirty="0">
                <a:solidFill>
                  <a:srgbClr val="008000"/>
                </a:solidFill>
                <a:latin typeface="Consolas" panose="020B0609020204030204" pitchFamily="49" charset="0"/>
              </a:rPr>
              <a:t>" - variable name</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a:t>
            </a:r>
            <a:r>
              <a:rPr lang="en-US" sz="1399" dirty="0" err="1">
                <a:solidFill>
                  <a:srgbClr val="008000"/>
                </a:solidFill>
                <a:latin typeface="Consolas" panose="020B0609020204030204" pitchFamily="49" charset="0"/>
              </a:rPr>
              <a:t>popescu</a:t>
            </a:r>
            <a:r>
              <a:rPr lang="en-US" sz="1399" dirty="0">
                <a:solidFill>
                  <a:srgbClr val="008000"/>
                </a:solidFill>
                <a:latin typeface="Consolas" panose="020B0609020204030204" pitchFamily="49" charset="0"/>
              </a:rPr>
              <a:t>" - is an instance of Student</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 is an object of type Student</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r>
              <a:rPr lang="en-US" sz="1399" dirty="0">
                <a:solidFill>
                  <a:srgbClr val="2B91AF"/>
                </a:solidFill>
                <a:latin typeface="Consolas" panose="020B0609020204030204" pitchFamily="49" charset="0"/>
              </a:rPr>
              <a:t>Student</a:t>
            </a:r>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popescu</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Access and modify the data member</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popescu</a:t>
            </a:r>
            <a:r>
              <a:rPr lang="en-US" sz="1399" dirty="0">
                <a:solidFill>
                  <a:srgbClr val="000000"/>
                </a:solidFill>
                <a:latin typeface="Consolas" panose="020B0609020204030204" pitchFamily="49" charset="0"/>
              </a:rPr>
              <a:t>._</a:t>
            </a:r>
            <a:r>
              <a:rPr lang="en-US" sz="1399" dirty="0" err="1">
                <a:solidFill>
                  <a:srgbClr val="000000"/>
                </a:solidFill>
                <a:latin typeface="Consolas" panose="020B0609020204030204" pitchFamily="49" charset="0"/>
              </a:rPr>
              <a:t>numeStudent</a:t>
            </a:r>
            <a:r>
              <a:rPr lang="en-US" sz="1399" dirty="0">
                <a:solidFill>
                  <a:srgbClr val="000000"/>
                </a:solidFill>
                <a:latin typeface="Consolas" panose="020B0609020204030204" pitchFamily="49" charset="0"/>
              </a:rPr>
              <a:t> </a:t>
            </a:r>
            <a:r>
              <a:rPr lang="en-US" sz="1399" dirty="0">
                <a:solidFill>
                  <a:srgbClr val="008080"/>
                </a:solidFill>
                <a:latin typeface="Consolas" panose="020B0609020204030204" pitchFamily="49" charset="0"/>
              </a:rPr>
              <a:t>=</a:t>
            </a:r>
            <a:r>
              <a:rPr lang="en-US" sz="1399" dirty="0">
                <a:solidFill>
                  <a:srgbClr val="000000"/>
                </a:solidFill>
                <a:latin typeface="Consolas" panose="020B0609020204030204" pitchFamily="49" charset="0"/>
              </a:rPr>
              <a:t> </a:t>
            </a:r>
            <a:r>
              <a:rPr lang="en-US" sz="1399" dirty="0">
                <a:solidFill>
                  <a:srgbClr val="A31515"/>
                </a:solidFill>
                <a:latin typeface="Consolas" panose="020B0609020204030204" pitchFamily="49" charset="0"/>
              </a:rPr>
              <a:t>"Popescu"</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popescu</a:t>
            </a:r>
            <a:r>
              <a:rPr lang="en-US" sz="1399" dirty="0">
                <a:solidFill>
                  <a:srgbClr val="000000"/>
                </a:solidFill>
                <a:latin typeface="Consolas" panose="020B0609020204030204" pitchFamily="49" charset="0"/>
              </a:rPr>
              <a:t>._nota = 9;</a:t>
            </a: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Call display function;</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popescu.Display</a:t>
            </a:r>
            <a:r>
              <a:rPr lang="en-US" sz="1399" dirty="0">
                <a:solidFill>
                  <a:srgbClr val="000000"/>
                </a:solidFill>
                <a:latin typeface="Consolas" panose="020B0609020204030204" pitchFamily="49" charset="0"/>
              </a:rPr>
              <a:t>();</a:t>
            </a:r>
          </a:p>
          <a:p>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return</a:t>
            </a:r>
            <a:r>
              <a:rPr lang="en-US" sz="1399" dirty="0">
                <a:solidFill>
                  <a:srgbClr val="000000"/>
                </a:solidFill>
                <a:latin typeface="Consolas" panose="020B0609020204030204" pitchFamily="49" charset="0"/>
              </a:rPr>
              <a:t> 0;</a:t>
            </a:r>
          </a:p>
          <a:p>
            <a:r>
              <a:rPr lang="en-US" sz="1399" dirty="0">
                <a:solidFill>
                  <a:srgbClr val="000000"/>
                </a:solidFill>
                <a:latin typeface="Consolas" panose="020B0609020204030204" pitchFamily="49" charset="0"/>
              </a:rPr>
              <a:t>}</a:t>
            </a:r>
            <a:endParaRPr lang="en-US" sz="1399" dirty="0"/>
          </a:p>
        </p:txBody>
      </p:sp>
      <p:sp>
        <p:nvSpPr>
          <p:cNvPr id="5" name="Footer Placeholder 4">
            <a:extLst>
              <a:ext uri="{FF2B5EF4-FFF2-40B4-BE49-F238E27FC236}">
                <a16:creationId xmlns:a16="http://schemas.microsoft.com/office/drawing/2014/main" id="{B48153DE-B9AC-4F7A-8113-76A95CE63E0E}"/>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class members</a:t>
            </a:r>
          </a:p>
        </p:txBody>
      </p:sp>
      <p:sp>
        <p:nvSpPr>
          <p:cNvPr id="3" name="Content Placeholder 2"/>
          <p:cNvSpPr>
            <a:spLocks noGrp="1"/>
          </p:cNvSpPr>
          <p:nvPr>
            <p:ph idx="4294967295"/>
          </p:nvPr>
        </p:nvSpPr>
        <p:spPr>
          <a:xfrm>
            <a:off x="410400" y="1403449"/>
            <a:ext cx="8204200" cy="4752975"/>
          </a:xfrm>
        </p:spPr>
        <p:txBody>
          <a:bodyPr/>
          <a:lstStyle/>
          <a:p>
            <a:r>
              <a:rPr lang="en-US" b="1" dirty="0"/>
              <a:t>Access specifiers</a:t>
            </a:r>
          </a:p>
          <a:p>
            <a:endParaRPr lang="en-US" b="1" dirty="0"/>
          </a:p>
          <a:p>
            <a:pPr lvl="1"/>
            <a:r>
              <a:rPr lang="en-US" b="1" dirty="0"/>
              <a:t>Public members </a:t>
            </a:r>
            <a:r>
              <a:rPr lang="en-US" dirty="0"/>
              <a:t>are members of a class that can be accessed by any function in the program. – visible anywhere</a:t>
            </a:r>
          </a:p>
          <a:p>
            <a:pPr lvl="1"/>
            <a:endParaRPr lang="en-US" dirty="0"/>
          </a:p>
          <a:p>
            <a:pPr lvl="1"/>
            <a:r>
              <a:rPr lang="en-US" b="1" dirty="0"/>
              <a:t>Private members </a:t>
            </a:r>
            <a:r>
              <a:rPr lang="en-US" dirty="0"/>
              <a:t>are members of a class that can only be accessed by other functions within the class – visible only to methods of own type</a:t>
            </a:r>
          </a:p>
          <a:p>
            <a:pPr lvl="1"/>
            <a:endParaRPr lang="en-US" dirty="0"/>
          </a:p>
          <a:p>
            <a:pPr lvl="1"/>
            <a:r>
              <a:rPr lang="en-US" b="1" dirty="0"/>
              <a:t>Protected members </a:t>
            </a:r>
            <a:r>
              <a:rPr lang="en-US" dirty="0"/>
              <a:t>are member of a class acts just like private, with one exception: “Inherited” structures(which cannot access private members) are granted access to protected members.</a:t>
            </a:r>
          </a:p>
        </p:txBody>
      </p:sp>
      <p:sp>
        <p:nvSpPr>
          <p:cNvPr id="4" name="Footer Placeholder 3">
            <a:extLst>
              <a:ext uri="{FF2B5EF4-FFF2-40B4-BE49-F238E27FC236}">
                <a16:creationId xmlns:a16="http://schemas.microsoft.com/office/drawing/2014/main" id="{60C8933E-BAFB-40DC-96D1-210CC8DA9648}"/>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class members</a:t>
            </a:r>
          </a:p>
        </p:txBody>
      </p:sp>
      <p:sp>
        <p:nvSpPr>
          <p:cNvPr id="3" name="Rectangle 2">
            <a:extLst>
              <a:ext uri="{FF2B5EF4-FFF2-40B4-BE49-F238E27FC236}">
                <a16:creationId xmlns:a16="http://schemas.microsoft.com/office/drawing/2014/main" id="{7E508AF0-80E6-43DB-8C21-5256F1DE67FE}"/>
              </a:ext>
            </a:extLst>
          </p:cNvPr>
          <p:cNvSpPr/>
          <p:nvPr/>
        </p:nvSpPr>
        <p:spPr>
          <a:xfrm>
            <a:off x="235147" y="1350057"/>
            <a:ext cx="5860853" cy="3320334"/>
          </a:xfrm>
          <a:prstGeom prst="rect">
            <a:avLst/>
          </a:prstGeom>
        </p:spPr>
        <p:txBody>
          <a:bodyPr wrap="square">
            <a:spAutoFit/>
          </a:bodyPr>
          <a:lstStyle/>
          <a:p>
            <a:r>
              <a:rPr lang="en-US" sz="1399" dirty="0">
                <a:solidFill>
                  <a:srgbClr val="0000FF"/>
                </a:solidFill>
                <a:latin typeface="Consolas" panose="020B0609020204030204" pitchFamily="49" charset="0"/>
              </a:rPr>
              <a:t>class</a:t>
            </a:r>
            <a:r>
              <a:rPr lang="en-US" sz="1399" dirty="0">
                <a:solidFill>
                  <a:srgbClr val="000000"/>
                </a:solidFill>
                <a:latin typeface="Consolas" panose="020B0609020204030204" pitchFamily="49" charset="0"/>
              </a:rPr>
              <a:t> </a:t>
            </a:r>
            <a:r>
              <a:rPr lang="en-US" sz="1399" dirty="0">
                <a:solidFill>
                  <a:srgbClr val="2B91AF"/>
                </a:solidFill>
                <a:latin typeface="Consolas" panose="020B0609020204030204" pitchFamily="49" charset="0"/>
              </a:rPr>
              <a:t>Student</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a:t>
            </a:r>
          </a:p>
          <a:p>
            <a:r>
              <a:rPr lang="en-US" sz="1399" dirty="0">
                <a:solidFill>
                  <a:srgbClr val="0000FF"/>
                </a:solidFill>
                <a:latin typeface="Consolas" panose="020B0609020204030204" pitchFamily="49" charset="0"/>
              </a:rPr>
              <a:t>private</a:t>
            </a:r>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access specifier</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int</a:t>
            </a:r>
            <a:r>
              <a:rPr lang="en-US" sz="1399" dirty="0">
                <a:solidFill>
                  <a:srgbClr val="000000"/>
                </a:solidFill>
                <a:latin typeface="Consolas" panose="020B0609020204030204" pitchFamily="49" charset="0"/>
              </a:rPr>
              <a:t> _nota;		</a:t>
            </a:r>
            <a:r>
              <a:rPr lang="en-US" sz="1399" dirty="0">
                <a:solidFill>
                  <a:srgbClr val="008000"/>
                </a:solidFill>
                <a:latin typeface="Consolas" panose="020B0609020204030204" pitchFamily="49" charset="0"/>
              </a:rPr>
              <a:t>// private data member</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p>
          <a:p>
            <a:r>
              <a:rPr lang="en-US" sz="1399" dirty="0">
                <a:solidFill>
                  <a:srgbClr val="0000FF"/>
                </a:solidFill>
                <a:latin typeface="Consolas" panose="020B0609020204030204" pitchFamily="49" charset="0"/>
              </a:rPr>
              <a:t>public</a:t>
            </a:r>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access specifier </a:t>
            </a:r>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a:t>
            </a:r>
            <a:r>
              <a:rPr lang="en-US" sz="1399" dirty="0">
                <a:solidFill>
                  <a:srgbClr val="2B91AF"/>
                </a:solidFill>
                <a:latin typeface="Consolas" panose="020B0609020204030204" pitchFamily="49" charset="0"/>
              </a:rPr>
              <a:t>string</a:t>
            </a:r>
            <a:r>
              <a:rPr lang="en-US" sz="1399" dirty="0">
                <a:solidFill>
                  <a:srgbClr val="000000"/>
                </a:solidFill>
                <a:latin typeface="Consolas" panose="020B0609020204030204" pitchFamily="49" charset="0"/>
              </a:rPr>
              <a:t> _</a:t>
            </a:r>
            <a:r>
              <a:rPr lang="en-US" sz="1399" dirty="0" err="1">
                <a:solidFill>
                  <a:srgbClr val="000000"/>
                </a:solidFill>
                <a:latin typeface="Consolas" panose="020B0609020204030204" pitchFamily="49" charset="0"/>
              </a:rPr>
              <a:t>numeStudent</a:t>
            </a:r>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 public data</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void</a:t>
            </a:r>
            <a:r>
              <a:rPr lang="en-US" sz="1399" dirty="0">
                <a:solidFill>
                  <a:srgbClr val="000000"/>
                </a:solidFill>
                <a:latin typeface="Consolas" panose="020B0609020204030204" pitchFamily="49" charset="0"/>
              </a:rPr>
              <a:t> Display()	</a:t>
            </a:r>
            <a:r>
              <a:rPr lang="en-US" sz="1399" dirty="0">
                <a:solidFill>
                  <a:srgbClr val="008000"/>
                </a:solidFill>
                <a:latin typeface="Consolas" panose="020B0609020204030204" pitchFamily="49" charset="0"/>
              </a:rPr>
              <a:t>   	// public method</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Correct, _nota can be accessed </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only inside the class</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cout </a:t>
            </a:r>
            <a:r>
              <a:rPr lang="en-US" sz="1399" dirty="0">
                <a:solidFill>
                  <a:srgbClr val="008080"/>
                </a:solidFill>
                <a:latin typeface="Consolas" panose="020B0609020204030204" pitchFamily="49" charset="0"/>
              </a:rPr>
              <a:t>&lt;&lt;</a:t>
            </a:r>
            <a:r>
              <a:rPr lang="en-US" sz="1399" dirty="0">
                <a:solidFill>
                  <a:srgbClr val="000000"/>
                </a:solidFill>
                <a:latin typeface="Consolas" panose="020B0609020204030204" pitchFamily="49" charset="0"/>
              </a:rPr>
              <a:t> _</a:t>
            </a:r>
            <a:r>
              <a:rPr lang="en-US" sz="1399" dirty="0" err="1">
                <a:solidFill>
                  <a:srgbClr val="000000"/>
                </a:solidFill>
                <a:latin typeface="Consolas" panose="020B0609020204030204" pitchFamily="49" charset="0"/>
              </a:rPr>
              <a:t>numeStudent</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r>
              <a:rPr lang="en-US" sz="1399" dirty="0">
                <a:solidFill>
                  <a:srgbClr val="008080"/>
                </a:solidFill>
                <a:latin typeface="Consolas" panose="020B0609020204030204" pitchFamily="49" charset="0"/>
              </a:rPr>
              <a:t>&lt;&lt;</a:t>
            </a:r>
            <a:r>
              <a:rPr lang="en-US" sz="1399" dirty="0">
                <a:solidFill>
                  <a:srgbClr val="000000"/>
                </a:solidFill>
                <a:latin typeface="Consolas" panose="020B0609020204030204" pitchFamily="49" charset="0"/>
              </a:rPr>
              <a:t> </a:t>
            </a:r>
            <a:r>
              <a:rPr lang="en-US" sz="1399" dirty="0">
                <a:solidFill>
                  <a:srgbClr val="A31515"/>
                </a:solidFill>
                <a:latin typeface="Consolas" panose="020B0609020204030204" pitchFamily="49" charset="0"/>
              </a:rPr>
              <a:t>" nota "</a:t>
            </a:r>
            <a:r>
              <a:rPr lang="en-US" sz="1399" dirty="0">
                <a:solidFill>
                  <a:srgbClr val="000000"/>
                </a:solidFill>
                <a:latin typeface="Consolas" panose="020B0609020204030204" pitchFamily="49" charset="0"/>
              </a:rPr>
              <a:t> </a:t>
            </a:r>
            <a:r>
              <a:rPr lang="en-US" sz="1399" dirty="0">
                <a:solidFill>
                  <a:srgbClr val="008080"/>
                </a:solidFill>
                <a:latin typeface="Consolas" panose="020B0609020204030204" pitchFamily="49" charset="0"/>
              </a:rPr>
              <a:t>&lt;&lt;</a:t>
            </a:r>
            <a:r>
              <a:rPr lang="en-US" sz="1399" dirty="0">
                <a:solidFill>
                  <a:srgbClr val="000000"/>
                </a:solidFill>
                <a:latin typeface="Consolas" panose="020B0609020204030204" pitchFamily="49" charset="0"/>
              </a:rPr>
              <a:t> _nota;</a:t>
            </a: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a:t>
            </a:r>
            <a:endParaRPr lang="en-US" sz="1399" dirty="0"/>
          </a:p>
        </p:txBody>
      </p:sp>
      <p:sp>
        <p:nvSpPr>
          <p:cNvPr id="4" name="Rectangle 3">
            <a:extLst>
              <a:ext uri="{FF2B5EF4-FFF2-40B4-BE49-F238E27FC236}">
                <a16:creationId xmlns:a16="http://schemas.microsoft.com/office/drawing/2014/main" id="{B47C2F88-151D-4721-AF78-F3148BD65447}"/>
              </a:ext>
            </a:extLst>
          </p:cNvPr>
          <p:cNvSpPr/>
          <p:nvPr/>
        </p:nvSpPr>
        <p:spPr>
          <a:xfrm>
            <a:off x="6096001" y="1350057"/>
            <a:ext cx="5860853" cy="3322063"/>
          </a:xfrm>
          <a:prstGeom prst="rect">
            <a:avLst/>
          </a:prstGeom>
        </p:spPr>
        <p:txBody>
          <a:bodyPr wrap="square">
            <a:spAutoFit/>
          </a:bodyPr>
          <a:lstStyle/>
          <a:p>
            <a:r>
              <a:rPr lang="en-US" sz="1399" dirty="0">
                <a:solidFill>
                  <a:srgbClr val="0000FF"/>
                </a:solidFill>
                <a:latin typeface="Consolas" panose="020B0609020204030204" pitchFamily="49" charset="0"/>
              </a:rPr>
              <a:t>int</a:t>
            </a:r>
            <a:r>
              <a:rPr lang="en-US" sz="1399" dirty="0">
                <a:solidFill>
                  <a:srgbClr val="000000"/>
                </a:solidFill>
                <a:latin typeface="Consolas" panose="020B0609020204030204" pitchFamily="49" charset="0"/>
              </a:rPr>
              <a:t> main()</a:t>
            </a:r>
          </a:p>
          <a:p>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Declare a variable of type Student</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r>
              <a:rPr lang="en-US" sz="1399" dirty="0">
                <a:solidFill>
                  <a:srgbClr val="2B91AF"/>
                </a:solidFill>
                <a:latin typeface="Consolas" panose="020B0609020204030204" pitchFamily="49" charset="0"/>
              </a:rPr>
              <a:t>Student</a:t>
            </a:r>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popescu</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Correct, _</a:t>
            </a:r>
            <a:r>
              <a:rPr lang="en-US" sz="1399" dirty="0" err="1">
                <a:solidFill>
                  <a:srgbClr val="008000"/>
                </a:solidFill>
                <a:latin typeface="Consolas" panose="020B0609020204030204" pitchFamily="49" charset="0"/>
              </a:rPr>
              <a:t>numeStudent</a:t>
            </a:r>
            <a:r>
              <a:rPr lang="en-US" sz="1399" dirty="0">
                <a:solidFill>
                  <a:srgbClr val="008000"/>
                </a:solidFill>
                <a:latin typeface="Consolas" panose="020B0609020204030204" pitchFamily="49" charset="0"/>
              </a:rPr>
              <a:t> is public</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popescu</a:t>
            </a:r>
            <a:r>
              <a:rPr lang="en-US" sz="1399" dirty="0">
                <a:solidFill>
                  <a:srgbClr val="000000"/>
                </a:solidFill>
                <a:latin typeface="Consolas" panose="020B0609020204030204" pitchFamily="49" charset="0"/>
              </a:rPr>
              <a:t>._</a:t>
            </a:r>
            <a:r>
              <a:rPr lang="en-US" sz="1399" dirty="0" err="1">
                <a:solidFill>
                  <a:srgbClr val="000000"/>
                </a:solidFill>
                <a:latin typeface="Consolas" panose="020B0609020204030204" pitchFamily="49" charset="0"/>
              </a:rPr>
              <a:t>numeStudent</a:t>
            </a:r>
            <a:r>
              <a:rPr lang="en-US" sz="1399" dirty="0">
                <a:solidFill>
                  <a:srgbClr val="000000"/>
                </a:solidFill>
                <a:latin typeface="Consolas" panose="020B0609020204030204" pitchFamily="49" charset="0"/>
              </a:rPr>
              <a:t> </a:t>
            </a:r>
            <a:r>
              <a:rPr lang="en-US" sz="1399" dirty="0">
                <a:solidFill>
                  <a:srgbClr val="008080"/>
                </a:solidFill>
                <a:latin typeface="Consolas" panose="020B0609020204030204" pitchFamily="49" charset="0"/>
              </a:rPr>
              <a:t>=</a:t>
            </a:r>
            <a:r>
              <a:rPr lang="en-US" sz="1399" dirty="0">
                <a:solidFill>
                  <a:srgbClr val="000000"/>
                </a:solidFill>
                <a:latin typeface="Consolas" panose="020B0609020204030204" pitchFamily="49" charset="0"/>
              </a:rPr>
              <a:t> </a:t>
            </a:r>
            <a:r>
              <a:rPr lang="en-US" sz="1399" dirty="0">
                <a:solidFill>
                  <a:srgbClr val="A31515"/>
                </a:solidFill>
                <a:latin typeface="Consolas" panose="020B0609020204030204" pitchFamily="49" charset="0"/>
              </a:rPr>
              <a:t>"Popescu"</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Compiler error _nota is private</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popescu</a:t>
            </a:r>
            <a:r>
              <a:rPr lang="en-US" sz="1399" dirty="0">
                <a:solidFill>
                  <a:srgbClr val="000000"/>
                </a:solidFill>
                <a:latin typeface="Consolas" panose="020B0609020204030204" pitchFamily="49" charset="0"/>
              </a:rPr>
              <a:t>._nota = 9;</a:t>
            </a: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Correct, Display is public</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popescu.Display</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return</a:t>
            </a:r>
            <a:r>
              <a:rPr lang="en-US" sz="1399" dirty="0">
                <a:solidFill>
                  <a:srgbClr val="000000"/>
                </a:solidFill>
                <a:latin typeface="Consolas" panose="020B0609020204030204" pitchFamily="49" charset="0"/>
              </a:rPr>
              <a:t> 0;</a:t>
            </a:r>
          </a:p>
          <a:p>
            <a:r>
              <a:rPr lang="en-US" sz="1399" dirty="0">
                <a:solidFill>
                  <a:srgbClr val="000000"/>
                </a:solidFill>
                <a:latin typeface="Consolas" panose="020B0609020204030204" pitchFamily="49" charset="0"/>
              </a:rPr>
              <a:t>}</a:t>
            </a:r>
            <a:endParaRPr lang="en-US" sz="1399" dirty="0"/>
          </a:p>
        </p:txBody>
      </p:sp>
      <p:pic>
        <p:nvPicPr>
          <p:cNvPr id="5" name="Picture 4">
            <a:extLst>
              <a:ext uri="{FF2B5EF4-FFF2-40B4-BE49-F238E27FC236}">
                <a16:creationId xmlns:a16="http://schemas.microsoft.com/office/drawing/2014/main" id="{F08B56F9-09E9-479A-9258-D621EF6D0558}"/>
              </a:ext>
            </a:extLst>
          </p:cNvPr>
          <p:cNvPicPr>
            <a:picLocks noChangeAspect="1"/>
          </p:cNvPicPr>
          <p:nvPr/>
        </p:nvPicPr>
        <p:blipFill>
          <a:blip r:embed="rId2"/>
          <a:stretch>
            <a:fillRect/>
          </a:stretch>
        </p:blipFill>
        <p:spPr>
          <a:xfrm>
            <a:off x="6096001" y="5282672"/>
            <a:ext cx="4596910" cy="1145508"/>
          </a:xfrm>
          <a:prstGeom prst="rect">
            <a:avLst/>
          </a:prstGeom>
        </p:spPr>
      </p:pic>
      <p:sp>
        <p:nvSpPr>
          <p:cNvPr id="7" name="Footer Placeholder 6">
            <a:extLst>
              <a:ext uri="{FF2B5EF4-FFF2-40B4-BE49-F238E27FC236}">
                <a16:creationId xmlns:a16="http://schemas.microsoft.com/office/drawing/2014/main" id="{86BC0644-3ACB-4214-8D4B-8AC567A6B0EF}"/>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Encapsulation</a:t>
            </a:r>
          </a:p>
        </p:txBody>
      </p:sp>
      <p:sp>
        <p:nvSpPr>
          <p:cNvPr id="3" name="Content Placeholder 2"/>
          <p:cNvSpPr>
            <a:spLocks noGrp="1"/>
          </p:cNvSpPr>
          <p:nvPr>
            <p:ph idx="4294967295"/>
          </p:nvPr>
        </p:nvSpPr>
        <p:spPr>
          <a:xfrm>
            <a:off x="410400" y="1412875"/>
            <a:ext cx="8204200" cy="4752975"/>
          </a:xfrm>
        </p:spPr>
        <p:txBody>
          <a:bodyPr/>
          <a:lstStyle/>
          <a:p>
            <a:endParaRPr lang="en-US" b="1" dirty="0"/>
          </a:p>
          <a:p>
            <a:pPr lvl="1"/>
            <a:r>
              <a:rPr lang="en-US" dirty="0"/>
              <a:t>Is an Object Oriented Programming concept that binds together the data and functions that manipulate the data, and that keeps both safe from outside interference and misuse. </a:t>
            </a:r>
          </a:p>
          <a:p>
            <a:pPr lvl="1"/>
            <a:endParaRPr lang="en-US" dirty="0"/>
          </a:p>
          <a:p>
            <a:pPr lvl="1"/>
            <a:r>
              <a:rPr lang="en-US" dirty="0"/>
              <a:t> Is a mechanism of bundling the data, and the functions that use them and </a:t>
            </a:r>
            <a:r>
              <a:rPr lang="en-US" b="1" dirty="0"/>
              <a:t>data abstraction</a:t>
            </a:r>
            <a:r>
              <a:rPr lang="en-US" dirty="0"/>
              <a:t> is a mechanism of exposing only the interfaces and hiding the implementation details from the user.</a:t>
            </a:r>
          </a:p>
          <a:p>
            <a:pPr lvl="1"/>
            <a:endParaRPr lang="en-US" dirty="0"/>
          </a:p>
          <a:p>
            <a:pPr lvl="1"/>
            <a:r>
              <a:rPr lang="en-US" dirty="0"/>
              <a:t>Is typically done by making ALL member variables of a class private, and providing public functions (often access functions) that allow the user to work with the class.</a:t>
            </a:r>
          </a:p>
        </p:txBody>
      </p:sp>
      <p:sp>
        <p:nvSpPr>
          <p:cNvPr id="4" name="Footer Placeholder 3">
            <a:extLst>
              <a:ext uri="{FF2B5EF4-FFF2-40B4-BE49-F238E27FC236}">
                <a16:creationId xmlns:a16="http://schemas.microsoft.com/office/drawing/2014/main" id="{847134E7-FBB7-4235-8CFF-944D9D0D878C}"/>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Encapsulation</a:t>
            </a:r>
          </a:p>
        </p:txBody>
      </p:sp>
      <p:sp>
        <p:nvSpPr>
          <p:cNvPr id="3" name="Rectangle 2">
            <a:extLst>
              <a:ext uri="{FF2B5EF4-FFF2-40B4-BE49-F238E27FC236}">
                <a16:creationId xmlns:a16="http://schemas.microsoft.com/office/drawing/2014/main" id="{A25DED34-CE58-494B-B79D-04BCA8B765AD}"/>
              </a:ext>
            </a:extLst>
          </p:cNvPr>
          <p:cNvSpPr/>
          <p:nvPr/>
        </p:nvSpPr>
        <p:spPr>
          <a:xfrm>
            <a:off x="214837" y="1330135"/>
            <a:ext cx="5400719" cy="3535538"/>
          </a:xfrm>
          <a:prstGeom prst="rect">
            <a:avLst/>
          </a:prstGeom>
        </p:spPr>
        <p:txBody>
          <a:bodyPr wrap="square">
            <a:spAutoFit/>
          </a:bodyPr>
          <a:lstStyle/>
          <a:p>
            <a:r>
              <a:rPr lang="en-US" sz="1399" dirty="0">
                <a:solidFill>
                  <a:srgbClr val="0000FF"/>
                </a:solidFill>
                <a:latin typeface="Consolas" panose="020B0609020204030204" pitchFamily="49" charset="0"/>
              </a:rPr>
              <a:t>class</a:t>
            </a:r>
            <a:r>
              <a:rPr lang="en-US" sz="1399" dirty="0">
                <a:solidFill>
                  <a:srgbClr val="000000"/>
                </a:solidFill>
                <a:latin typeface="Consolas" panose="020B0609020204030204" pitchFamily="49" charset="0"/>
              </a:rPr>
              <a:t> </a:t>
            </a:r>
            <a:r>
              <a:rPr lang="en-US" sz="1399" dirty="0">
                <a:solidFill>
                  <a:srgbClr val="2B91AF"/>
                </a:solidFill>
                <a:latin typeface="Consolas" panose="020B0609020204030204" pitchFamily="49" charset="0"/>
              </a:rPr>
              <a:t>Student</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a:t>
            </a:r>
          </a:p>
          <a:p>
            <a:r>
              <a:rPr lang="en-US" sz="1399" dirty="0">
                <a:solidFill>
                  <a:srgbClr val="0000FF"/>
                </a:solidFill>
                <a:latin typeface="Consolas" panose="020B0609020204030204" pitchFamily="49" charset="0"/>
              </a:rPr>
              <a:t>private</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int</a:t>
            </a:r>
            <a:r>
              <a:rPr lang="en-US" sz="1399" dirty="0">
                <a:solidFill>
                  <a:srgbClr val="000000"/>
                </a:solidFill>
                <a:latin typeface="Consolas" panose="020B0609020204030204" pitchFamily="49" charset="0"/>
              </a:rPr>
              <a:t> _nota;</a:t>
            </a:r>
          </a:p>
          <a:p>
            <a:r>
              <a:rPr lang="en-US" sz="1399" dirty="0">
                <a:solidFill>
                  <a:srgbClr val="000000"/>
                </a:solidFill>
                <a:latin typeface="Consolas" panose="020B0609020204030204" pitchFamily="49" charset="0"/>
              </a:rPr>
              <a:t>  </a:t>
            </a:r>
            <a:r>
              <a:rPr lang="en-US" sz="1399" dirty="0">
                <a:solidFill>
                  <a:srgbClr val="2B91AF"/>
                </a:solidFill>
                <a:latin typeface="Consolas" panose="020B0609020204030204" pitchFamily="49" charset="0"/>
              </a:rPr>
              <a:t>string</a:t>
            </a:r>
            <a:r>
              <a:rPr lang="en-US" sz="1399" dirty="0">
                <a:solidFill>
                  <a:srgbClr val="000000"/>
                </a:solidFill>
                <a:latin typeface="Consolas" panose="020B0609020204030204" pitchFamily="49" charset="0"/>
              </a:rPr>
              <a:t> _</a:t>
            </a:r>
            <a:r>
              <a:rPr lang="en-US" sz="1399" dirty="0" err="1">
                <a:solidFill>
                  <a:srgbClr val="000000"/>
                </a:solidFill>
                <a:latin typeface="Consolas" panose="020B0609020204030204" pitchFamily="49" charset="0"/>
              </a:rPr>
              <a:t>numeStudent</a:t>
            </a:r>
            <a:r>
              <a:rPr lang="en-US" sz="1399" dirty="0">
                <a:solidFill>
                  <a:srgbClr val="000000"/>
                </a:solidFill>
                <a:latin typeface="Consolas" panose="020B0609020204030204" pitchFamily="49" charset="0"/>
              </a:rPr>
              <a:t>;</a:t>
            </a:r>
          </a:p>
          <a:p>
            <a:r>
              <a:rPr lang="en-US" sz="1399" dirty="0">
                <a:solidFill>
                  <a:srgbClr val="0000FF"/>
                </a:solidFill>
                <a:latin typeface="Consolas" panose="020B0609020204030204" pitchFamily="49" charset="0"/>
              </a:rPr>
              <a:t>public</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void</a:t>
            </a:r>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SetNota</a:t>
            </a:r>
            <a:r>
              <a:rPr lang="en-US" sz="1399" dirty="0">
                <a:solidFill>
                  <a:srgbClr val="000000"/>
                </a:solidFill>
                <a:latin typeface="Consolas" panose="020B0609020204030204" pitchFamily="49" charset="0"/>
              </a:rPr>
              <a:t>(</a:t>
            </a:r>
            <a:r>
              <a:rPr lang="en-US" sz="1399" dirty="0">
                <a:solidFill>
                  <a:srgbClr val="0000FF"/>
                </a:solidFill>
                <a:latin typeface="Consolas" panose="020B0609020204030204" pitchFamily="49" charset="0"/>
              </a:rPr>
              <a:t>int</a:t>
            </a:r>
            <a:r>
              <a:rPr lang="en-US" sz="1399" dirty="0">
                <a:solidFill>
                  <a:srgbClr val="000000"/>
                </a:solidFill>
                <a:latin typeface="Consolas" panose="020B0609020204030204" pitchFamily="49" charset="0"/>
              </a:rPr>
              <a:t> </a:t>
            </a:r>
            <a:r>
              <a:rPr lang="en-US" sz="1399" dirty="0">
                <a:solidFill>
                  <a:srgbClr val="808080"/>
                </a:solidFill>
                <a:latin typeface="Consolas" panose="020B0609020204030204" pitchFamily="49" charset="0"/>
              </a:rPr>
              <a:t>nota</a:t>
            </a:r>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setter - </a:t>
            </a:r>
            <a:r>
              <a:rPr lang="en-US" sz="1399" dirty="0" err="1">
                <a:solidFill>
                  <a:srgbClr val="008000"/>
                </a:solidFill>
                <a:latin typeface="Consolas" panose="020B0609020204030204" pitchFamily="49" charset="0"/>
              </a:rPr>
              <a:t>mobifies</a:t>
            </a:r>
            <a:r>
              <a:rPr lang="en-US" sz="1399" dirty="0">
                <a:solidFill>
                  <a:srgbClr val="008000"/>
                </a:solidFill>
                <a:latin typeface="Consolas" panose="020B0609020204030204" pitchFamily="49" charset="0"/>
              </a:rPr>
              <a:t> _nota</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_nota = </a:t>
            </a:r>
            <a:r>
              <a:rPr lang="en-US" sz="1399" dirty="0">
                <a:solidFill>
                  <a:srgbClr val="808080"/>
                </a:solidFill>
                <a:latin typeface="Consolas" panose="020B0609020204030204" pitchFamily="49" charset="0"/>
              </a:rPr>
              <a:t>nota</a:t>
            </a:r>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int</a:t>
            </a:r>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GetNota</a:t>
            </a:r>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getter - returns _nota</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return</a:t>
            </a:r>
            <a:r>
              <a:rPr lang="en-US" sz="1399" dirty="0">
                <a:solidFill>
                  <a:srgbClr val="000000"/>
                </a:solidFill>
                <a:latin typeface="Consolas" panose="020B0609020204030204" pitchFamily="49" charset="0"/>
              </a:rPr>
              <a:t> _nota;</a:t>
            </a: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a:t>
            </a:r>
            <a:endParaRPr lang="en-US" sz="1399" dirty="0"/>
          </a:p>
        </p:txBody>
      </p:sp>
      <p:sp>
        <p:nvSpPr>
          <p:cNvPr id="6" name="Rectangle 5">
            <a:extLst>
              <a:ext uri="{FF2B5EF4-FFF2-40B4-BE49-F238E27FC236}">
                <a16:creationId xmlns:a16="http://schemas.microsoft.com/office/drawing/2014/main" id="{E3276049-4EE5-41EE-804C-639BFA8509D2}"/>
              </a:ext>
            </a:extLst>
          </p:cNvPr>
          <p:cNvSpPr/>
          <p:nvPr/>
        </p:nvSpPr>
        <p:spPr>
          <a:xfrm>
            <a:off x="6096000" y="1330135"/>
            <a:ext cx="6096000" cy="3106748"/>
          </a:xfrm>
          <a:prstGeom prst="rect">
            <a:avLst/>
          </a:prstGeom>
        </p:spPr>
        <p:txBody>
          <a:bodyPr>
            <a:spAutoFit/>
          </a:bodyPr>
          <a:lstStyle/>
          <a:p>
            <a:r>
              <a:rPr lang="en-US" sz="1399" dirty="0">
                <a:solidFill>
                  <a:srgbClr val="0000FF"/>
                </a:solidFill>
                <a:latin typeface="Consolas" panose="020B0609020204030204" pitchFamily="49" charset="0"/>
              </a:rPr>
              <a:t>int</a:t>
            </a:r>
            <a:r>
              <a:rPr lang="en-US" sz="1399" dirty="0">
                <a:solidFill>
                  <a:srgbClr val="000000"/>
                </a:solidFill>
                <a:latin typeface="Consolas" panose="020B0609020204030204" pitchFamily="49" charset="0"/>
              </a:rPr>
              <a:t> main()</a:t>
            </a:r>
          </a:p>
          <a:p>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r>
              <a:rPr lang="en-US" sz="1399" dirty="0">
                <a:solidFill>
                  <a:srgbClr val="2B91AF"/>
                </a:solidFill>
                <a:latin typeface="Consolas" panose="020B0609020204030204" pitchFamily="49" charset="0"/>
              </a:rPr>
              <a:t>Student</a:t>
            </a:r>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popescu</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modify _nota value</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popescu.SetNota</a:t>
            </a:r>
            <a:r>
              <a:rPr lang="en-US" sz="1399" dirty="0">
                <a:solidFill>
                  <a:srgbClr val="000000"/>
                </a:solidFill>
                <a:latin typeface="Consolas" panose="020B0609020204030204" pitchFamily="49" charset="0"/>
              </a:rPr>
              <a:t>(9);</a:t>
            </a: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read _nota value</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cout </a:t>
            </a:r>
            <a:r>
              <a:rPr lang="en-US" sz="1399" dirty="0">
                <a:solidFill>
                  <a:srgbClr val="008080"/>
                </a:solidFill>
                <a:latin typeface="Consolas" panose="020B0609020204030204" pitchFamily="49" charset="0"/>
              </a:rPr>
              <a:t>&lt;&lt;</a:t>
            </a:r>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popescu.GetNota</a:t>
            </a:r>
            <a:r>
              <a:rPr lang="en-US" sz="1399" dirty="0">
                <a:solidFill>
                  <a:srgbClr val="000000"/>
                </a:solidFill>
                <a:latin typeface="Consolas" panose="020B0609020204030204" pitchFamily="49" charset="0"/>
              </a:rPr>
              <a:t>() </a:t>
            </a:r>
            <a:r>
              <a:rPr lang="en-US" sz="1399" dirty="0">
                <a:solidFill>
                  <a:srgbClr val="008080"/>
                </a:solidFill>
                <a:latin typeface="Consolas" panose="020B0609020204030204" pitchFamily="49" charset="0"/>
              </a:rPr>
              <a:t>&lt;&lt;</a:t>
            </a:r>
            <a:r>
              <a:rPr lang="en-US" sz="1399" dirty="0">
                <a:solidFill>
                  <a:srgbClr val="000000"/>
                </a:solidFill>
                <a:latin typeface="Consolas" panose="020B0609020204030204" pitchFamily="49" charset="0"/>
              </a:rPr>
              <a:t> </a:t>
            </a:r>
            <a:r>
              <a:rPr lang="en-US" sz="1399" dirty="0">
                <a:solidFill>
                  <a:srgbClr val="A31515"/>
                </a:solidFill>
                <a:latin typeface="Consolas" panose="020B0609020204030204" pitchFamily="49" charset="0"/>
              </a:rPr>
              <a:t>" "</a:t>
            </a:r>
            <a:r>
              <a:rPr lang="en-US" sz="1399" dirty="0">
                <a:solidFill>
                  <a:srgbClr val="000000"/>
                </a:solidFill>
                <a:latin typeface="Consolas" panose="020B0609020204030204" pitchFamily="49" charset="0"/>
              </a:rPr>
              <a:t>;</a:t>
            </a:r>
          </a:p>
          <a:p>
            <a:r>
              <a:rPr lang="en-US" sz="1399" dirty="0">
                <a:solidFill>
                  <a:srgbClr val="000000"/>
                </a:solidFill>
                <a:latin typeface="Consolas" panose="020B0609020204030204" pitchFamily="49" charset="0"/>
              </a:rPr>
              <a:t>  </a:t>
            </a:r>
          </a:p>
          <a:p>
            <a:r>
              <a:rPr lang="en-US" sz="1399" dirty="0">
                <a:solidFill>
                  <a:srgbClr val="000000"/>
                </a:solidFill>
                <a:latin typeface="Consolas" panose="020B0609020204030204" pitchFamily="49" charset="0"/>
              </a:rPr>
              <a:t>  </a:t>
            </a:r>
            <a:r>
              <a:rPr lang="en-US" sz="1399" dirty="0">
                <a:solidFill>
                  <a:srgbClr val="008000"/>
                </a:solidFill>
                <a:latin typeface="Consolas" panose="020B0609020204030204" pitchFamily="49" charset="0"/>
              </a:rPr>
              <a:t>// Compiler error. Can you tell why?</a:t>
            </a:r>
            <a:endParaRPr lang="en-US" sz="1399" dirty="0">
              <a:solidFill>
                <a:srgbClr val="000000"/>
              </a:solidFill>
              <a:latin typeface="Consolas" panose="020B0609020204030204" pitchFamily="49" charset="0"/>
            </a:endParaRPr>
          </a:p>
          <a:p>
            <a:r>
              <a:rPr lang="en-US" sz="1399" dirty="0">
                <a:solidFill>
                  <a:srgbClr val="000000"/>
                </a:solidFill>
                <a:latin typeface="Consolas" panose="020B0609020204030204" pitchFamily="49" charset="0"/>
              </a:rPr>
              <a:t>  </a:t>
            </a:r>
            <a:r>
              <a:rPr lang="en-US" sz="1399" dirty="0" err="1">
                <a:solidFill>
                  <a:srgbClr val="000000"/>
                </a:solidFill>
                <a:latin typeface="Consolas" panose="020B0609020204030204" pitchFamily="49" charset="0"/>
              </a:rPr>
              <a:t>popescu</a:t>
            </a:r>
            <a:r>
              <a:rPr lang="en-US" sz="1399" dirty="0">
                <a:solidFill>
                  <a:srgbClr val="000000"/>
                </a:solidFill>
                <a:latin typeface="Consolas" panose="020B0609020204030204" pitchFamily="49" charset="0"/>
              </a:rPr>
              <a:t>._nota = 8;</a:t>
            </a:r>
          </a:p>
          <a:p>
            <a:r>
              <a:rPr lang="en-US" sz="1399" dirty="0">
                <a:solidFill>
                  <a:srgbClr val="000000"/>
                </a:solidFill>
                <a:latin typeface="Consolas" panose="020B0609020204030204" pitchFamily="49" charset="0"/>
              </a:rPr>
              <a:t>  </a:t>
            </a:r>
            <a:r>
              <a:rPr lang="en-US" sz="1399" dirty="0">
                <a:solidFill>
                  <a:srgbClr val="0000FF"/>
                </a:solidFill>
                <a:latin typeface="Consolas" panose="020B0609020204030204" pitchFamily="49" charset="0"/>
              </a:rPr>
              <a:t>return</a:t>
            </a:r>
            <a:r>
              <a:rPr lang="en-US" sz="1399" dirty="0">
                <a:solidFill>
                  <a:srgbClr val="000000"/>
                </a:solidFill>
                <a:latin typeface="Consolas" panose="020B0609020204030204" pitchFamily="49" charset="0"/>
              </a:rPr>
              <a:t> 0;</a:t>
            </a:r>
          </a:p>
          <a:p>
            <a:r>
              <a:rPr lang="en-US" sz="1399" dirty="0">
                <a:solidFill>
                  <a:srgbClr val="000000"/>
                </a:solidFill>
                <a:latin typeface="Consolas" panose="020B0609020204030204" pitchFamily="49" charset="0"/>
              </a:rPr>
              <a:t>}</a:t>
            </a:r>
            <a:endParaRPr lang="en-US" sz="1399" dirty="0"/>
          </a:p>
        </p:txBody>
      </p:sp>
      <p:pic>
        <p:nvPicPr>
          <p:cNvPr id="8" name="Picture 7">
            <a:extLst>
              <a:ext uri="{FF2B5EF4-FFF2-40B4-BE49-F238E27FC236}">
                <a16:creationId xmlns:a16="http://schemas.microsoft.com/office/drawing/2014/main" id="{38F23904-02DE-4422-A659-4E84C6FAA95B}"/>
              </a:ext>
            </a:extLst>
          </p:cNvPr>
          <p:cNvPicPr>
            <a:picLocks noChangeAspect="1"/>
          </p:cNvPicPr>
          <p:nvPr/>
        </p:nvPicPr>
        <p:blipFill>
          <a:blip r:embed="rId2"/>
          <a:stretch>
            <a:fillRect/>
          </a:stretch>
        </p:blipFill>
        <p:spPr>
          <a:xfrm>
            <a:off x="6096000" y="5285447"/>
            <a:ext cx="4596910" cy="1156642"/>
          </a:xfrm>
          <a:prstGeom prst="rect">
            <a:avLst/>
          </a:prstGeom>
        </p:spPr>
      </p:pic>
      <p:sp>
        <p:nvSpPr>
          <p:cNvPr id="4" name="Footer Placeholder 3">
            <a:extLst>
              <a:ext uri="{FF2B5EF4-FFF2-40B4-BE49-F238E27FC236}">
                <a16:creationId xmlns:a16="http://schemas.microsoft.com/office/drawing/2014/main" id="{B8AACD4B-869A-45E3-8537-7A892F46CD66}"/>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a:t>
            </a:r>
          </a:p>
        </p:txBody>
      </p:sp>
      <p:sp>
        <p:nvSpPr>
          <p:cNvPr id="3" name="Content Placeholder 2"/>
          <p:cNvSpPr>
            <a:spLocks noGrp="1"/>
          </p:cNvSpPr>
          <p:nvPr>
            <p:ph idx="4294967295"/>
          </p:nvPr>
        </p:nvSpPr>
        <p:spPr>
          <a:xfrm>
            <a:off x="410400" y="1412875"/>
            <a:ext cx="8204200" cy="4752975"/>
          </a:xfrm>
        </p:spPr>
        <p:txBody>
          <a:bodyPr/>
          <a:lstStyle/>
          <a:p>
            <a:pPr lvl="1"/>
            <a:r>
              <a:rPr lang="en-US" dirty="0"/>
              <a:t>Is  a special kind of class member function that is executed when an object of that class is instantiated. Constructors are typically used to initialize member variables of the class to appropriate default values, or to allow the user to easily initialize those member variables to whatever values are desired.</a:t>
            </a:r>
          </a:p>
          <a:p>
            <a:pPr lvl="1"/>
            <a:endParaRPr lang="en-US" dirty="0"/>
          </a:p>
          <a:p>
            <a:pPr lvl="1"/>
            <a:r>
              <a:rPr lang="en-US" dirty="0"/>
              <a:t> Constructors must always have the same name as the class (with the same capitalization)</a:t>
            </a:r>
          </a:p>
          <a:p>
            <a:pPr lvl="1"/>
            <a:endParaRPr lang="en-US" dirty="0"/>
          </a:p>
          <a:p>
            <a:pPr lvl="1"/>
            <a:r>
              <a:rPr lang="en-US" dirty="0"/>
              <a:t>Constructors have no return type (not even void)</a:t>
            </a:r>
          </a:p>
          <a:p>
            <a:pPr lvl="1">
              <a:buNone/>
            </a:pPr>
            <a:endParaRPr lang="en-US" dirty="0"/>
          </a:p>
          <a:p>
            <a:pPr lvl="1">
              <a:buNone/>
            </a:pPr>
            <a:endParaRPr lang="en-US" dirty="0"/>
          </a:p>
          <a:p>
            <a:endParaRPr lang="en-US" dirty="0"/>
          </a:p>
        </p:txBody>
      </p:sp>
      <p:sp>
        <p:nvSpPr>
          <p:cNvPr id="4" name="Footer Placeholder 3">
            <a:extLst>
              <a:ext uri="{FF2B5EF4-FFF2-40B4-BE49-F238E27FC236}">
                <a16:creationId xmlns:a16="http://schemas.microsoft.com/office/drawing/2014/main" id="{B378A739-2977-4FE5-A76E-919CA7E56DDD}"/>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83,5"/>
  <p:tag name="CDT_PROT_HEIGHT" val="374,25"/>
</p:tagLst>
</file>

<file path=ppt/tags/tag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44,125"/>
  <p:tag name="CDT_PROT_WIDTH" val="283,4646"/>
  <p:tag name="CDT_PROT_HEIGHT" val="374,25"/>
</p:tagLst>
</file>

<file path=ppt/tags/tag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639,0355"/>
  <p:tag name="CDT_PROT_WIDTH" val="283,4646"/>
  <p:tag name="CDT_PROT_HEIGHT" val="374,25"/>
</p:tagLst>
</file>

<file path=ppt/tags/tag9.xml><?xml version="1.0" encoding="utf-8"?>
<p:tagLst xmlns:a="http://schemas.openxmlformats.org/drawingml/2006/main" xmlns:r="http://schemas.openxmlformats.org/officeDocument/2006/relationships" xmlns:p="http://schemas.openxmlformats.org/presentationml/2006/main">
  <p:tag name="CDT_INTERSECT_SLIDE" val="False"/>
  <p:tag name="CDT_NAVBARONTHISSLIDE" val="True"/>
  <p:tag name="CDT_DESIGNS_NAME" val="Siemens 2013 – 4:3"/>
  <p:tag name="CDT_MASTERS_NAME" val="One object (large)"/>
  <p:tag name="CDT_LAYOUT_TYPE" val="16"/>
  <p:tag name="CDT_ORIGINAL_DESIGNS_NAME" val="Siemens 2013 – 4:3"/>
  <p:tag name="CDT_ORIGINAL_MASTERS_NAME" val="One object (large)"/>
  <p:tag name="CDT_ORIGINAL_LAYOUT_TYPE" val="16"/>
</p:tagLst>
</file>

<file path=ppt/theme/theme1.xml><?xml version="1.0" encoding="utf-8"?>
<a:theme xmlns:a="http://schemas.openxmlformats.org/drawingml/2006/main" name="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Dark Gray | 102 102 126">
      <a:srgbClr val="66667E"/>
    </a:custClr>
    <a:custClr name="Gray | 153 153 169">
      <a:srgbClr val="9999A9"/>
    </a:custClr>
    <a:custClr name="Soft Gray | 204 204 212">
      <a:srgbClr val="CCCCD4"/>
    </a:custClr>
    <a:custClr name="Light Gray | 229 229 233">
      <a:srgbClr val="E5E5E9"/>
    </a:custClr>
    <a:custClr name="Purple | 170 50 190">
      <a:srgbClr val="AA32BE"/>
    </a:custClr>
    <a:custClr name="Dark Purple | 80 0 120">
      <a:srgbClr val="500078"/>
    </a:custClr>
    <a:custClr name="Yellow | 255 215 50">
      <a:srgbClr val="FFD732"/>
    </a:custClr>
    <a:custClr name="Orange | 255 144 0">
      <a:srgbClr val="FF9000"/>
    </a:custClr>
    <a:custClr name="Soft Red | 254 131 137">
      <a:srgbClr val="FE8389"/>
    </a:custClr>
    <a:custClr name="Red | 239 1 55">
      <a:srgbClr val="EF0137"/>
    </a:custClr>
    <a:custClr name="Bold Green | For creation of the Focus Line">
      <a:srgbClr val="00FFB9"/>
    </a:custClr>
    <a:custClr name="Bold Blue | For creation of the Focus Line">
      <a:srgbClr val="00E6DC"/>
    </a:custClr>
    <a:custClr name="Light Sand | 243 243 240">
      <a:srgbClr val="F3F3F0"/>
    </a:custClr>
    <a:custClr name="Siemens Petrol | 0 153 153">
      <a:srgbClr val="009999"/>
    </a:custClr>
    <a:custClr name="Soft Green | 0 215 160">
      <a:srgbClr val="00D7A0"/>
    </a:custClr>
    <a:custClr name="Green | 0 175 142">
      <a:srgbClr val="00AF8E"/>
    </a:custClr>
    <a:custClr name="Soft Blue | 0 190 220">
      <a:srgbClr val="00BEDC"/>
    </a:custClr>
    <a:custClr name="Blue | 0 135 190">
      <a:srgbClr val="0087BE"/>
    </a:custClr>
    <a:custClr name="Dark Blue | 0 85 124">
      <a:srgbClr val="00557C"/>
    </a:custClr>
    <a:custClr name="Deep Blue | 0 0 40">
      <a:srgbClr val="000028"/>
    </a:custClr>
  </a:custClrLst>
  <a:extLst>
    <a:ext uri="{05A4C25C-085E-4340-85A3-A5531E510DB2}">
      <thm15:themeFamily xmlns:thm15="http://schemas.microsoft.com/office/thememl/2012/main" name="sie-ppt-O365-16x9-standard-eng-v3-0.pptx" id="{337017D5-581C-4D7F-8BCD-76B6C3EE2E8E}" vid="{4F834F2F-9D4E-47D9-B741-4DA0B160AC8F}"/>
    </a:ext>
  </a:extLst>
</a:theme>
</file>

<file path=ppt/theme/theme2.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Gray | 102 102 126">
      <a:srgbClr val="66667E"/>
    </a:custClr>
    <a:custClr name="Gray | 153 153 169">
      <a:srgbClr val="9999A9"/>
    </a:custClr>
    <a:custClr name="Soft Gray | 204 204 212">
      <a:srgbClr val="CCCCD4"/>
    </a:custClr>
    <a:custClr name="Light Gray | 229 229 233">
      <a:srgbClr val="E5E5E9"/>
    </a:custClr>
    <a:custClr name="Purple | 170 50 190">
      <a:srgbClr val="AA32BE"/>
    </a:custClr>
    <a:custClr name="Dark Purple | 80 0 120">
      <a:srgbClr val="500078"/>
    </a:custClr>
    <a:custClr name="Yellow | 255 215 50">
      <a:srgbClr val="FFD732"/>
    </a:custClr>
    <a:custClr name="Orange | 255 144 0">
      <a:srgbClr val="FF9000"/>
    </a:custClr>
    <a:custClr name="Soft Red | 254 131 137">
      <a:srgbClr val="FE8389"/>
    </a:custClr>
    <a:custClr name="Red | 239 1 55">
      <a:srgbClr val="EF0137"/>
    </a:custClr>
    <a:custClr name="Bold Green | For creation of the Focus Line">
      <a:srgbClr val="00FFB9"/>
    </a:custClr>
    <a:custClr name="Bold Blue | For creation of the Focus Line">
      <a:srgbClr val="00E6DC"/>
    </a:custClr>
    <a:custClr name="Light Sand | 243 243 240">
      <a:srgbClr val="F3F3F0"/>
    </a:custClr>
    <a:custClr name="Siemens Petrol | 0 153 153">
      <a:srgbClr val="009999"/>
    </a:custClr>
    <a:custClr name="Soft Green | 0 215 160">
      <a:srgbClr val="00D7A0"/>
    </a:custClr>
    <a:custClr name="Green | 0 175 142">
      <a:srgbClr val="00AF8E"/>
    </a:custClr>
    <a:custClr name="Soft Blue | 0 190 220">
      <a:srgbClr val="00BEDC"/>
    </a:custClr>
    <a:custClr name="Blue | 0 135 190">
      <a:srgbClr val="0087BE"/>
    </a:custClr>
    <a:custClr name="Dark Blue | 0 85 124">
      <a:srgbClr val="00557C"/>
    </a:custClr>
    <a:custClr name="Deep Blue | 0 0 40">
      <a:srgbClr val="0000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Gray | 102 102 126">
      <a:srgbClr val="66667E"/>
    </a:custClr>
    <a:custClr name="Gray | 153 153 169">
      <a:srgbClr val="9999A9"/>
    </a:custClr>
    <a:custClr name="Soft Gray | 204 204 212">
      <a:srgbClr val="CCCCD4"/>
    </a:custClr>
    <a:custClr name="Light Gray | 229 229 233">
      <a:srgbClr val="E5E5E9"/>
    </a:custClr>
    <a:custClr name="Purple | 170 50 190">
      <a:srgbClr val="AA32BE"/>
    </a:custClr>
    <a:custClr name="Dark Purple | 80 0 120">
      <a:srgbClr val="500078"/>
    </a:custClr>
    <a:custClr name="Yellow | 255 215 50">
      <a:srgbClr val="FFD732"/>
    </a:custClr>
    <a:custClr name="Orange | 255 144 0">
      <a:srgbClr val="FF9000"/>
    </a:custClr>
    <a:custClr name="Soft Red | 254 131 137">
      <a:srgbClr val="FE8389"/>
    </a:custClr>
    <a:custClr name="Red | 239 1 55">
      <a:srgbClr val="EF0137"/>
    </a:custClr>
    <a:custClr name="Bold Green | For creation of the Focus Line">
      <a:srgbClr val="00FFB9"/>
    </a:custClr>
    <a:custClr name="Bold Blue | For creation of the Focus Line">
      <a:srgbClr val="00E6DC"/>
    </a:custClr>
    <a:custClr name="Light Sand | 243 243 240">
      <a:srgbClr val="F3F3F0"/>
    </a:custClr>
    <a:custClr name="Siemens Petrol | 0 153 153">
      <a:srgbClr val="009999"/>
    </a:custClr>
    <a:custClr name="Soft Green | 0 215 160">
      <a:srgbClr val="00D7A0"/>
    </a:custClr>
    <a:custClr name="Green | 0 175 142">
      <a:srgbClr val="00AF8E"/>
    </a:custClr>
    <a:custClr name="Soft Blue | 0 190 220">
      <a:srgbClr val="00BEDC"/>
    </a:custClr>
    <a:custClr name="Blue | 0 135 190">
      <a:srgbClr val="0087BE"/>
    </a:custClr>
    <a:custClr name="Dark Blue | 0 85 124">
      <a:srgbClr val="00557C"/>
    </a:custClr>
    <a:custClr name="Deep Blue | 0 0 40">
      <a:srgbClr val="000028"/>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p4ppTags>
  <Name>One object (large)</Name>
  <PpLayout>16</PpLayout>
  <Index>10</Index>
</p4ppTags>
</file>

<file path=customXml/item4.xml><?xml version="1.0" encoding="utf-8"?>
<p4ppTags>
  <Name>Two columns</Name>
  <PpLayout>29</PpLayout>
  <Index>12</Index>
</p4ppTags>
</file>

<file path=customXml/item5.xml><?xml version="1.0" encoding="utf-8"?>
<p4ppTags>
  <Name>Two rows + Navigation</Name>
  <PpLayout>32</PpLayout>
  <Index>21</Index>
</p4ppTags>
</file>

<file path=customXml/item6.xml><?xml version="1.0" encoding="utf-8"?>
<ct:contentTypeSchema xmlns:ct="http://schemas.microsoft.com/office/2006/metadata/contentType" xmlns:ma="http://schemas.microsoft.com/office/2006/metadata/properties/metaAttributes" ct:_="" ma:_="" ma:contentTypeName="Document" ma:contentTypeID="0x01010018E680F69AFCF5478564F22EAAFCB836" ma:contentTypeVersion="0" ma:contentTypeDescription="Create a new document." ma:contentTypeScope="" ma:versionID="4c27fba116ff84015b09cf87e0537b43">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971D72-3676-4618-95A9-5E38E1A20224}">
  <ds:schemaRefs>
    <ds:schemaRef ds:uri="http://schemas.microsoft.com/sharepoint/v3/contenttype/forms"/>
  </ds:schemaRefs>
</ds:datastoreItem>
</file>

<file path=customXml/itemProps2.xml><?xml version="1.0" encoding="utf-8"?>
<ds:datastoreItem xmlns:ds="http://schemas.openxmlformats.org/officeDocument/2006/customXml" ds:itemID="{475AB511-79C4-4486-8A16-0BD1598C802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4E4E453-8718-4FFB-B85E-5035ACCF8DDD}">
  <ds:schemaRefs/>
</ds:datastoreItem>
</file>

<file path=customXml/itemProps4.xml><?xml version="1.0" encoding="utf-8"?>
<ds:datastoreItem xmlns:ds="http://schemas.openxmlformats.org/officeDocument/2006/customXml" ds:itemID="{D40B3105-0803-4114-A655-8A98E64C497B}">
  <ds:schemaRefs/>
</ds:datastoreItem>
</file>

<file path=customXml/itemProps5.xml><?xml version="1.0" encoding="utf-8"?>
<ds:datastoreItem xmlns:ds="http://schemas.openxmlformats.org/officeDocument/2006/customXml" ds:itemID="{D68B04CD-26F0-45A8-8745-E4FDC80EF756}">
  <ds:schemaRefs/>
</ds:datastoreItem>
</file>

<file path=customXml/itemProps6.xml><?xml version="1.0" encoding="utf-8"?>
<ds:datastoreItem xmlns:ds="http://schemas.openxmlformats.org/officeDocument/2006/customXml" ds:itemID="{4EBB41D0-022C-466A-B152-107B564800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3290</Words>
  <Application>Microsoft Office PowerPoint</Application>
  <PresentationFormat>Widescreen</PresentationFormat>
  <Paragraphs>594</Paragraphs>
  <Slides>31</Slides>
  <Notes>2</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5" baseType="lpstr">
      <vt:lpstr>Arial</vt:lpstr>
      <vt:lpstr>Consolas</vt:lpstr>
      <vt:lpstr>Siemens 2020</vt:lpstr>
      <vt:lpstr>think-cell Folie</vt:lpstr>
      <vt:lpstr>C++</vt:lpstr>
      <vt:lpstr>Table of contents Index / Agenda</vt:lpstr>
      <vt:lpstr>Classes and class members</vt:lpstr>
      <vt:lpstr>Classes and class members</vt:lpstr>
      <vt:lpstr>Classes and class members</vt:lpstr>
      <vt:lpstr>Classes and class members</vt:lpstr>
      <vt:lpstr>Encapsulation</vt:lpstr>
      <vt:lpstr>Encapsulation</vt:lpstr>
      <vt:lpstr>Constructor</vt:lpstr>
      <vt:lpstr>Default constructor</vt:lpstr>
      <vt:lpstr>Constructor - Examples</vt:lpstr>
      <vt:lpstr>Destructor</vt:lpstr>
      <vt:lpstr>Copy constructor</vt:lpstr>
      <vt:lpstr>Copy constructor - Examples</vt:lpstr>
      <vt:lpstr>This pointer</vt:lpstr>
      <vt:lpstr>Assignment operator</vt:lpstr>
      <vt:lpstr>Shallow copy vs Deep copy - theory</vt:lpstr>
      <vt:lpstr>Shallow copy vs Deep copy - example</vt:lpstr>
      <vt:lpstr>Deep copy – copy constructor</vt:lpstr>
      <vt:lpstr>Deep copy – assign operator</vt:lpstr>
      <vt:lpstr>Classes - Friend function</vt:lpstr>
      <vt:lpstr>Classes - Friend function example</vt:lpstr>
      <vt:lpstr>Overloading operators</vt:lpstr>
      <vt:lpstr>Hiding the implementation – headers and sources</vt:lpstr>
      <vt:lpstr>Static Member</vt:lpstr>
      <vt:lpstr>Static Member – example</vt:lpstr>
      <vt:lpstr>Static Member – example workflow</vt:lpstr>
      <vt:lpstr>Static Member – detailed, memory view</vt:lpstr>
      <vt:lpstr>Static Member – example</vt:lpstr>
      <vt:lpstr>References</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title>
  <dc:creator>Verzea, Ionut (ADV D EU RO IFA MI)</dc:creator>
  <cp:keywords>Template</cp:keywords>
  <dc:description>Version 3.0.8
September 2020</dc:description>
  <cp:lastModifiedBy>Verzea, Ionut (ADV D EU RO IFA MI)</cp:lastModifiedBy>
  <cp:revision>4</cp:revision>
  <dcterms:created xsi:type="dcterms:W3CDTF">2022-05-26T08:15:21Z</dcterms:created>
  <dcterms:modified xsi:type="dcterms:W3CDTF">2023-07-11T06:17:27Z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0x01010018E680F69AFCF5478564F22EAAFCB836</vt:lpwstr>
  </property>
  <property fmtid="{D5CDD505-2E9C-101B-9397-08002B2CF9AE}" pid="3" name="MSIP_Label_a59b6cd5-d141-4a33-8bf1-0ca04484304f_Enabled">
    <vt:lpwstr>true</vt:lpwstr>
  </property>
  <property fmtid="{D5CDD505-2E9C-101B-9397-08002B2CF9AE}" pid="4" name="MSIP_Label_a59b6cd5-d141-4a33-8bf1-0ca04484304f_SetDate">
    <vt:lpwstr>2022-05-26T08:48:10Z</vt:lpwstr>
  </property>
  <property fmtid="{D5CDD505-2E9C-101B-9397-08002B2CF9AE}" pid="5" name="MSIP_Label_a59b6cd5-d141-4a33-8bf1-0ca04484304f_Method">
    <vt:lpwstr>Standard</vt:lpwstr>
  </property>
  <property fmtid="{D5CDD505-2E9C-101B-9397-08002B2CF9AE}" pid="6" name="MSIP_Label_a59b6cd5-d141-4a33-8bf1-0ca04484304f_Name">
    <vt:lpwstr>restricted-default</vt:lpwstr>
  </property>
  <property fmtid="{D5CDD505-2E9C-101B-9397-08002B2CF9AE}" pid="7" name="MSIP_Label_a59b6cd5-d141-4a33-8bf1-0ca04484304f_SiteId">
    <vt:lpwstr>38ae3bcd-9579-4fd4-adda-b42e1495d55a</vt:lpwstr>
  </property>
  <property fmtid="{D5CDD505-2E9C-101B-9397-08002B2CF9AE}" pid="8" name="MSIP_Label_a59b6cd5-d141-4a33-8bf1-0ca04484304f_ActionId">
    <vt:lpwstr>2100a1b8-2fc2-45a7-8038-6e5ec1548324</vt:lpwstr>
  </property>
  <property fmtid="{D5CDD505-2E9C-101B-9397-08002B2CF9AE}" pid="9" name="MSIP_Label_a59b6cd5-d141-4a33-8bf1-0ca04484304f_ContentBits">
    <vt:lpwstr>0</vt:lpwstr>
  </property>
  <property fmtid="{D5CDD505-2E9C-101B-9397-08002B2CF9AE}" pid="10" name="Document_Confidentiality">
    <vt:lpwstr>Restricted</vt:lpwstr>
  </property>
</Properties>
</file>